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1" r:id="rId4"/>
  </p:sldMasterIdLst>
  <p:notesMasterIdLst>
    <p:notesMasterId r:id="rId77"/>
  </p:notesMasterIdLst>
  <p:handoutMasterIdLst>
    <p:handoutMasterId r:id="rId78"/>
  </p:handoutMasterIdLst>
  <p:sldIdLst>
    <p:sldId id="256" r:id="rId5"/>
    <p:sldId id="257" r:id="rId6"/>
    <p:sldId id="258" r:id="rId7"/>
    <p:sldId id="259" r:id="rId8"/>
    <p:sldId id="430" r:id="rId9"/>
    <p:sldId id="261" r:id="rId10"/>
    <p:sldId id="431" r:id="rId11"/>
    <p:sldId id="263" r:id="rId12"/>
    <p:sldId id="264" r:id="rId13"/>
    <p:sldId id="265" r:id="rId14"/>
    <p:sldId id="266" r:id="rId15"/>
    <p:sldId id="267" r:id="rId16"/>
    <p:sldId id="268" r:id="rId17"/>
    <p:sldId id="269" r:id="rId18"/>
    <p:sldId id="260" r:id="rId19"/>
    <p:sldId id="270" r:id="rId20"/>
    <p:sldId id="271" r:id="rId21"/>
    <p:sldId id="272" r:id="rId22"/>
    <p:sldId id="273" r:id="rId23"/>
    <p:sldId id="274" r:id="rId24"/>
    <p:sldId id="275" r:id="rId25"/>
    <p:sldId id="276" r:id="rId26"/>
    <p:sldId id="277" r:id="rId27"/>
    <p:sldId id="279" r:id="rId28"/>
    <p:sldId id="278"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3" r:id="rId42"/>
    <p:sldId id="292" r:id="rId43"/>
    <p:sldId id="294" r:id="rId44"/>
    <p:sldId id="295" r:id="rId45"/>
    <p:sldId id="300" r:id="rId46"/>
    <p:sldId id="301" r:id="rId47"/>
    <p:sldId id="302" r:id="rId48"/>
    <p:sldId id="303" r:id="rId49"/>
    <p:sldId id="304" r:id="rId50"/>
    <p:sldId id="306" r:id="rId51"/>
    <p:sldId id="307" r:id="rId52"/>
    <p:sldId id="308" r:id="rId53"/>
    <p:sldId id="309" r:id="rId54"/>
    <p:sldId id="310" r:id="rId55"/>
    <p:sldId id="314" r:id="rId56"/>
    <p:sldId id="315" r:id="rId57"/>
    <p:sldId id="313" r:id="rId58"/>
    <p:sldId id="433" r:id="rId59"/>
    <p:sldId id="349" r:id="rId60"/>
    <p:sldId id="317" r:id="rId61"/>
    <p:sldId id="318" r:id="rId62"/>
    <p:sldId id="319" r:id="rId63"/>
    <p:sldId id="320" r:id="rId64"/>
    <p:sldId id="321" r:id="rId65"/>
    <p:sldId id="322" r:id="rId66"/>
    <p:sldId id="323" r:id="rId67"/>
    <p:sldId id="324" r:id="rId68"/>
    <p:sldId id="325" r:id="rId69"/>
    <p:sldId id="311" r:id="rId70"/>
    <p:sldId id="312" r:id="rId71"/>
    <p:sldId id="326" r:id="rId72"/>
    <p:sldId id="327" r:id="rId73"/>
    <p:sldId id="328" r:id="rId74"/>
    <p:sldId id="330" r:id="rId75"/>
    <p:sldId id="4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B89"/>
    <a:srgbClr val="8A9A5B"/>
    <a:srgbClr val="4F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B2922-456B-AF15-0919-6987FBF7D30D}" v="34" dt="2026-02-18T16:16:09.779"/>
    <p1510:client id="{83EF57B9-E1CA-59AC-B886-6A1DA6AE61DF}" v="2946" dt="2026-02-19T16:18:42.886"/>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02" y="27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3480CC-BAD4-4908-9320-2BD7C9F1871C}"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BF1C70E0-A965-4DAA-AAF4-6E55959C46C8}">
      <dgm:prSet/>
      <dgm:spPr/>
      <dgm:t>
        <a:bodyPr/>
        <a:lstStyle/>
        <a:p>
          <a:r>
            <a:rPr lang="en-US"/>
            <a:t>Uphold the U.S. and Illinois Constitutions</a:t>
          </a:r>
        </a:p>
      </dgm:t>
    </dgm:pt>
    <dgm:pt modelId="{90E5CAA8-FF8B-413A-A37A-FEDD74A6F41E}" type="parTrans" cxnId="{2C3A4D1D-4F39-4A09-BCF4-986E95BE1434}">
      <dgm:prSet/>
      <dgm:spPr/>
      <dgm:t>
        <a:bodyPr/>
        <a:lstStyle/>
        <a:p>
          <a:endParaRPr lang="en-US"/>
        </a:p>
      </dgm:t>
    </dgm:pt>
    <dgm:pt modelId="{BA043610-C414-4246-8E88-D7A2812725A0}" type="sibTrans" cxnId="{2C3A4D1D-4F39-4A09-BCF4-986E95BE1434}">
      <dgm:prSet/>
      <dgm:spPr/>
      <dgm:t>
        <a:bodyPr/>
        <a:lstStyle/>
        <a:p>
          <a:endParaRPr lang="en-US"/>
        </a:p>
      </dgm:t>
    </dgm:pt>
    <dgm:pt modelId="{80263243-5D76-4C5D-ADF7-B7C2C41F63DD}">
      <dgm:prSet/>
      <dgm:spPr/>
      <dgm:t>
        <a:bodyPr/>
        <a:lstStyle/>
        <a:p>
          <a:r>
            <a:rPr lang="en-US"/>
            <a:t>You Serve as Officers of the Circuit Court</a:t>
          </a:r>
        </a:p>
      </dgm:t>
    </dgm:pt>
    <dgm:pt modelId="{A95F2539-08C0-4EC7-BB9D-198855308A66}" type="parTrans" cxnId="{06C2B713-632D-4DC1-8D50-5E860061021C}">
      <dgm:prSet/>
      <dgm:spPr/>
      <dgm:t>
        <a:bodyPr/>
        <a:lstStyle/>
        <a:p>
          <a:endParaRPr lang="en-US"/>
        </a:p>
      </dgm:t>
    </dgm:pt>
    <dgm:pt modelId="{CEC2097E-D119-44E3-B549-B9625F15C77D}" type="sibTrans" cxnId="{06C2B713-632D-4DC1-8D50-5E860061021C}">
      <dgm:prSet/>
      <dgm:spPr/>
      <dgm:t>
        <a:bodyPr/>
        <a:lstStyle/>
        <a:p>
          <a:endParaRPr lang="en-US"/>
        </a:p>
      </dgm:t>
    </dgm:pt>
    <dgm:pt modelId="{E65A376C-9366-43E6-8CD7-AECD31580018}">
      <dgm:prSet/>
      <dgm:spPr/>
      <dgm:t>
        <a:bodyPr/>
        <a:lstStyle/>
        <a:p>
          <a:r>
            <a:rPr lang="en-US"/>
            <a:t>Sole Authority in the Polling Place</a:t>
          </a:r>
        </a:p>
      </dgm:t>
    </dgm:pt>
    <dgm:pt modelId="{146CDA0D-CB19-4F46-AD79-9E9E14A5A75B}" type="parTrans" cxnId="{8022A3EA-5D70-441C-A1F2-BA34BA205C2A}">
      <dgm:prSet/>
      <dgm:spPr/>
      <dgm:t>
        <a:bodyPr/>
        <a:lstStyle/>
        <a:p>
          <a:endParaRPr lang="en-US"/>
        </a:p>
      </dgm:t>
    </dgm:pt>
    <dgm:pt modelId="{829260AF-8396-4BFA-BBC3-058D433EF01E}" type="sibTrans" cxnId="{8022A3EA-5D70-441C-A1F2-BA34BA205C2A}">
      <dgm:prSet/>
      <dgm:spPr/>
      <dgm:t>
        <a:bodyPr/>
        <a:lstStyle/>
        <a:p>
          <a:endParaRPr lang="en-US"/>
        </a:p>
      </dgm:t>
    </dgm:pt>
    <dgm:pt modelId="{A7965975-339E-4709-B699-896B5039573A}">
      <dgm:prSet/>
      <dgm:spPr/>
      <dgm:t>
        <a:bodyPr/>
        <a:lstStyle/>
        <a:p>
          <a:r>
            <a:rPr lang="en-US"/>
            <a:t>Sole Authority in the Campaign Free Zone</a:t>
          </a:r>
        </a:p>
      </dgm:t>
    </dgm:pt>
    <dgm:pt modelId="{38560B61-C1AD-4701-958C-6F62E2C059F5}" type="parTrans" cxnId="{C74E2684-90F7-40D8-AFFA-DE10DC27184C}">
      <dgm:prSet/>
      <dgm:spPr/>
      <dgm:t>
        <a:bodyPr/>
        <a:lstStyle/>
        <a:p>
          <a:endParaRPr lang="en-US"/>
        </a:p>
      </dgm:t>
    </dgm:pt>
    <dgm:pt modelId="{08CA7FC1-A6B9-4618-ADBD-BEA37A7E6931}" type="sibTrans" cxnId="{C74E2684-90F7-40D8-AFFA-DE10DC27184C}">
      <dgm:prSet/>
      <dgm:spPr/>
      <dgm:t>
        <a:bodyPr/>
        <a:lstStyle/>
        <a:p>
          <a:endParaRPr lang="en-US"/>
        </a:p>
      </dgm:t>
    </dgm:pt>
    <dgm:pt modelId="{65B38238-908B-489E-B94A-7FCE8E550F02}">
      <dgm:prSet/>
      <dgm:spPr/>
      <dgm:t>
        <a:bodyPr/>
        <a:lstStyle/>
        <a:p>
          <a:r>
            <a:rPr lang="en-US"/>
            <a:t>Ultimately You are Responsible for the Proper Conduct of the Election </a:t>
          </a:r>
        </a:p>
      </dgm:t>
    </dgm:pt>
    <dgm:pt modelId="{72217CB2-7775-4741-98B7-D1ED3B36418C}" type="parTrans" cxnId="{CF50D522-1E70-4269-92A2-8232BDE025E3}">
      <dgm:prSet/>
      <dgm:spPr/>
      <dgm:t>
        <a:bodyPr/>
        <a:lstStyle/>
        <a:p>
          <a:endParaRPr lang="en-US"/>
        </a:p>
      </dgm:t>
    </dgm:pt>
    <dgm:pt modelId="{D37AF9D7-3BC3-4635-81AF-7E54C9D318CB}" type="sibTrans" cxnId="{CF50D522-1E70-4269-92A2-8232BDE025E3}">
      <dgm:prSet/>
      <dgm:spPr/>
      <dgm:t>
        <a:bodyPr/>
        <a:lstStyle/>
        <a:p>
          <a:endParaRPr lang="en-US"/>
        </a:p>
      </dgm:t>
    </dgm:pt>
    <dgm:pt modelId="{7EB4A601-1FD7-494B-9E49-358B8BF820E1}" type="pres">
      <dgm:prSet presAssocID="{BA3480CC-BAD4-4908-9320-2BD7C9F1871C}" presName="diagram" presStyleCnt="0">
        <dgm:presLayoutVars>
          <dgm:dir/>
          <dgm:resizeHandles val="exact"/>
        </dgm:presLayoutVars>
      </dgm:prSet>
      <dgm:spPr/>
    </dgm:pt>
    <dgm:pt modelId="{F4374756-9D8E-4916-B2FC-941E89A218D1}" type="pres">
      <dgm:prSet presAssocID="{BF1C70E0-A965-4DAA-AAF4-6E55959C46C8}" presName="node" presStyleLbl="node1" presStyleIdx="0" presStyleCnt="5">
        <dgm:presLayoutVars>
          <dgm:bulletEnabled val="1"/>
        </dgm:presLayoutVars>
      </dgm:prSet>
      <dgm:spPr/>
    </dgm:pt>
    <dgm:pt modelId="{49298F5B-3EC1-4640-9EFF-D1E2377A011B}" type="pres">
      <dgm:prSet presAssocID="{BA043610-C414-4246-8E88-D7A2812725A0}" presName="sibTrans" presStyleCnt="0"/>
      <dgm:spPr/>
    </dgm:pt>
    <dgm:pt modelId="{F39C17F2-D154-4808-AD00-478F1C6487A7}" type="pres">
      <dgm:prSet presAssocID="{80263243-5D76-4C5D-ADF7-B7C2C41F63DD}" presName="node" presStyleLbl="node1" presStyleIdx="1" presStyleCnt="5">
        <dgm:presLayoutVars>
          <dgm:bulletEnabled val="1"/>
        </dgm:presLayoutVars>
      </dgm:prSet>
      <dgm:spPr/>
    </dgm:pt>
    <dgm:pt modelId="{6C36C0CB-0C1B-4F75-B5C9-4D6B4874DB40}" type="pres">
      <dgm:prSet presAssocID="{CEC2097E-D119-44E3-B549-B9625F15C77D}" presName="sibTrans" presStyleCnt="0"/>
      <dgm:spPr/>
    </dgm:pt>
    <dgm:pt modelId="{CFD652D8-1080-4399-A103-406699736EB7}" type="pres">
      <dgm:prSet presAssocID="{E65A376C-9366-43E6-8CD7-AECD31580018}" presName="node" presStyleLbl="node1" presStyleIdx="2" presStyleCnt="5">
        <dgm:presLayoutVars>
          <dgm:bulletEnabled val="1"/>
        </dgm:presLayoutVars>
      </dgm:prSet>
      <dgm:spPr/>
    </dgm:pt>
    <dgm:pt modelId="{0CCDBA4A-A336-47AD-B477-F2233F677346}" type="pres">
      <dgm:prSet presAssocID="{829260AF-8396-4BFA-BBC3-058D433EF01E}" presName="sibTrans" presStyleCnt="0"/>
      <dgm:spPr/>
    </dgm:pt>
    <dgm:pt modelId="{C6804EA4-0F07-4887-BBC2-16D5C32E0359}" type="pres">
      <dgm:prSet presAssocID="{A7965975-339E-4709-B699-896B5039573A}" presName="node" presStyleLbl="node1" presStyleIdx="3" presStyleCnt="5">
        <dgm:presLayoutVars>
          <dgm:bulletEnabled val="1"/>
        </dgm:presLayoutVars>
      </dgm:prSet>
      <dgm:spPr/>
    </dgm:pt>
    <dgm:pt modelId="{60774A23-BC25-49B7-B5C2-0B0AA528B10B}" type="pres">
      <dgm:prSet presAssocID="{08CA7FC1-A6B9-4618-ADBD-BEA37A7E6931}" presName="sibTrans" presStyleCnt="0"/>
      <dgm:spPr/>
    </dgm:pt>
    <dgm:pt modelId="{D8DD8098-95CB-45BA-8176-B8C995F31B28}" type="pres">
      <dgm:prSet presAssocID="{65B38238-908B-489E-B94A-7FCE8E550F02}" presName="node" presStyleLbl="node1" presStyleIdx="4" presStyleCnt="5">
        <dgm:presLayoutVars>
          <dgm:bulletEnabled val="1"/>
        </dgm:presLayoutVars>
      </dgm:prSet>
      <dgm:spPr/>
    </dgm:pt>
  </dgm:ptLst>
  <dgm:cxnLst>
    <dgm:cxn modelId="{06C2B713-632D-4DC1-8D50-5E860061021C}" srcId="{BA3480CC-BAD4-4908-9320-2BD7C9F1871C}" destId="{80263243-5D76-4C5D-ADF7-B7C2C41F63DD}" srcOrd="1" destOrd="0" parTransId="{A95F2539-08C0-4EC7-BB9D-198855308A66}" sibTransId="{CEC2097E-D119-44E3-B549-B9625F15C77D}"/>
    <dgm:cxn modelId="{2C3A4D1D-4F39-4A09-BCF4-986E95BE1434}" srcId="{BA3480CC-BAD4-4908-9320-2BD7C9F1871C}" destId="{BF1C70E0-A965-4DAA-AAF4-6E55959C46C8}" srcOrd="0" destOrd="0" parTransId="{90E5CAA8-FF8B-413A-A37A-FEDD74A6F41E}" sibTransId="{BA043610-C414-4246-8E88-D7A2812725A0}"/>
    <dgm:cxn modelId="{CF50D522-1E70-4269-92A2-8232BDE025E3}" srcId="{BA3480CC-BAD4-4908-9320-2BD7C9F1871C}" destId="{65B38238-908B-489E-B94A-7FCE8E550F02}" srcOrd="4" destOrd="0" parTransId="{72217CB2-7775-4741-98B7-D1ED3B36418C}" sibTransId="{D37AF9D7-3BC3-4635-81AF-7E54C9D318CB}"/>
    <dgm:cxn modelId="{0019C925-F541-463F-8A02-D9D17271AB21}" type="presOf" srcId="{A7965975-339E-4709-B699-896B5039573A}" destId="{C6804EA4-0F07-4887-BBC2-16D5C32E0359}" srcOrd="0" destOrd="0" presId="urn:microsoft.com/office/officeart/2005/8/layout/default"/>
    <dgm:cxn modelId="{8864E228-9186-497D-B5A5-F56F9BF8E064}" type="presOf" srcId="{BA3480CC-BAD4-4908-9320-2BD7C9F1871C}" destId="{7EB4A601-1FD7-494B-9E49-358B8BF820E1}" srcOrd="0" destOrd="0" presId="urn:microsoft.com/office/officeart/2005/8/layout/default"/>
    <dgm:cxn modelId="{C74E2684-90F7-40D8-AFFA-DE10DC27184C}" srcId="{BA3480CC-BAD4-4908-9320-2BD7C9F1871C}" destId="{A7965975-339E-4709-B699-896B5039573A}" srcOrd="3" destOrd="0" parTransId="{38560B61-C1AD-4701-958C-6F62E2C059F5}" sibTransId="{08CA7FC1-A6B9-4618-ADBD-BEA37A7E6931}"/>
    <dgm:cxn modelId="{7A9E97B9-C115-47EE-873D-131818E492D7}" type="presOf" srcId="{80263243-5D76-4C5D-ADF7-B7C2C41F63DD}" destId="{F39C17F2-D154-4808-AD00-478F1C6487A7}" srcOrd="0" destOrd="0" presId="urn:microsoft.com/office/officeart/2005/8/layout/default"/>
    <dgm:cxn modelId="{F27C6DCD-B541-484C-A555-6E081A4CE2FC}" type="presOf" srcId="{65B38238-908B-489E-B94A-7FCE8E550F02}" destId="{D8DD8098-95CB-45BA-8176-B8C995F31B28}" srcOrd="0" destOrd="0" presId="urn:microsoft.com/office/officeart/2005/8/layout/default"/>
    <dgm:cxn modelId="{5660B1D7-5F2A-4001-B629-CF14D5CFB5A9}" type="presOf" srcId="{E65A376C-9366-43E6-8CD7-AECD31580018}" destId="{CFD652D8-1080-4399-A103-406699736EB7}" srcOrd="0" destOrd="0" presId="urn:microsoft.com/office/officeart/2005/8/layout/default"/>
    <dgm:cxn modelId="{9E1A6EE8-44C9-4235-89C2-5699D0CFFB48}" type="presOf" srcId="{BF1C70E0-A965-4DAA-AAF4-6E55959C46C8}" destId="{F4374756-9D8E-4916-B2FC-941E89A218D1}" srcOrd="0" destOrd="0" presId="urn:microsoft.com/office/officeart/2005/8/layout/default"/>
    <dgm:cxn modelId="{8022A3EA-5D70-441C-A1F2-BA34BA205C2A}" srcId="{BA3480CC-BAD4-4908-9320-2BD7C9F1871C}" destId="{E65A376C-9366-43E6-8CD7-AECD31580018}" srcOrd="2" destOrd="0" parTransId="{146CDA0D-CB19-4F46-AD79-9E9E14A5A75B}" sibTransId="{829260AF-8396-4BFA-BBC3-058D433EF01E}"/>
    <dgm:cxn modelId="{EB946051-64EA-4032-8DB4-AB9F487BBEA5}" type="presParOf" srcId="{7EB4A601-1FD7-494B-9E49-358B8BF820E1}" destId="{F4374756-9D8E-4916-B2FC-941E89A218D1}" srcOrd="0" destOrd="0" presId="urn:microsoft.com/office/officeart/2005/8/layout/default"/>
    <dgm:cxn modelId="{7571EDCB-7BAB-4FD3-A63C-BDC750AB00C4}" type="presParOf" srcId="{7EB4A601-1FD7-494B-9E49-358B8BF820E1}" destId="{49298F5B-3EC1-4640-9EFF-D1E2377A011B}" srcOrd="1" destOrd="0" presId="urn:microsoft.com/office/officeart/2005/8/layout/default"/>
    <dgm:cxn modelId="{5B359851-F2E2-4D58-A2CA-55880B6E467E}" type="presParOf" srcId="{7EB4A601-1FD7-494B-9E49-358B8BF820E1}" destId="{F39C17F2-D154-4808-AD00-478F1C6487A7}" srcOrd="2" destOrd="0" presId="urn:microsoft.com/office/officeart/2005/8/layout/default"/>
    <dgm:cxn modelId="{19BB946E-3900-4B49-93E5-421F9C8793FF}" type="presParOf" srcId="{7EB4A601-1FD7-494B-9E49-358B8BF820E1}" destId="{6C36C0CB-0C1B-4F75-B5C9-4D6B4874DB40}" srcOrd="3" destOrd="0" presId="urn:microsoft.com/office/officeart/2005/8/layout/default"/>
    <dgm:cxn modelId="{FD8E9FEC-C103-42E0-B12C-18465E739311}" type="presParOf" srcId="{7EB4A601-1FD7-494B-9E49-358B8BF820E1}" destId="{CFD652D8-1080-4399-A103-406699736EB7}" srcOrd="4" destOrd="0" presId="urn:microsoft.com/office/officeart/2005/8/layout/default"/>
    <dgm:cxn modelId="{838A1666-4B38-459B-AD05-CE7AEC92C15E}" type="presParOf" srcId="{7EB4A601-1FD7-494B-9E49-358B8BF820E1}" destId="{0CCDBA4A-A336-47AD-B477-F2233F677346}" srcOrd="5" destOrd="0" presId="urn:microsoft.com/office/officeart/2005/8/layout/default"/>
    <dgm:cxn modelId="{014CC418-D256-44DA-966B-351B3DEB4535}" type="presParOf" srcId="{7EB4A601-1FD7-494B-9E49-358B8BF820E1}" destId="{C6804EA4-0F07-4887-BBC2-16D5C32E0359}" srcOrd="6" destOrd="0" presId="urn:microsoft.com/office/officeart/2005/8/layout/default"/>
    <dgm:cxn modelId="{D3D3488C-7C3B-4AFB-AFA0-91CDB322E8E6}" type="presParOf" srcId="{7EB4A601-1FD7-494B-9E49-358B8BF820E1}" destId="{60774A23-BC25-49B7-B5C2-0B0AA528B10B}" srcOrd="7" destOrd="0" presId="urn:microsoft.com/office/officeart/2005/8/layout/default"/>
    <dgm:cxn modelId="{FB8BCF01-4717-48DA-8127-873D9C52F455}" type="presParOf" srcId="{7EB4A601-1FD7-494B-9E49-358B8BF820E1}" destId="{D8DD8098-95CB-45BA-8176-B8C995F31B2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3480CC-BAD4-4908-9320-2BD7C9F1871C}"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BF1C70E0-A965-4DAA-AAF4-6E55959C46C8}">
      <dgm:prSet/>
      <dgm:spPr/>
      <dgm:t>
        <a:bodyPr/>
        <a:lstStyle/>
        <a:p>
          <a:pPr rtl="0"/>
          <a:r>
            <a:rPr lang="en-US" dirty="0">
              <a:solidFill>
                <a:srgbClr val="444444"/>
              </a:solidFill>
              <a:latin typeface="Calibri"/>
              <a:ea typeface="Calibri"/>
              <a:cs typeface="Calibri"/>
            </a:rPr>
            <a:t>Election Judges</a:t>
          </a:r>
        </a:p>
      </dgm:t>
    </dgm:pt>
    <dgm:pt modelId="{90E5CAA8-FF8B-413A-A37A-FEDD74A6F41E}" type="parTrans" cxnId="{2C3A4D1D-4F39-4A09-BCF4-986E95BE1434}">
      <dgm:prSet/>
      <dgm:spPr/>
      <dgm:t>
        <a:bodyPr/>
        <a:lstStyle/>
        <a:p>
          <a:endParaRPr lang="en-US"/>
        </a:p>
      </dgm:t>
    </dgm:pt>
    <dgm:pt modelId="{BA043610-C414-4246-8E88-D7A2812725A0}" type="sibTrans" cxnId="{2C3A4D1D-4F39-4A09-BCF4-986E95BE1434}">
      <dgm:prSet/>
      <dgm:spPr/>
      <dgm:t>
        <a:bodyPr/>
        <a:lstStyle/>
        <a:p>
          <a:endParaRPr lang="en-US"/>
        </a:p>
      </dgm:t>
    </dgm:pt>
    <dgm:pt modelId="{80263243-5D76-4C5D-ADF7-B7C2C41F63DD}">
      <dgm:prSet/>
      <dgm:spPr/>
      <dgm:t>
        <a:bodyPr/>
        <a:lstStyle/>
        <a:p>
          <a:r>
            <a:rPr lang="en-US" dirty="0">
              <a:solidFill>
                <a:srgbClr val="444444"/>
              </a:solidFill>
              <a:latin typeface="Calibri"/>
              <a:ea typeface="Calibri"/>
              <a:cs typeface="Calibri"/>
            </a:rPr>
            <a:t>Pollwatchers</a:t>
          </a:r>
        </a:p>
      </dgm:t>
    </dgm:pt>
    <dgm:pt modelId="{A95F2539-08C0-4EC7-BB9D-198855308A66}" type="parTrans" cxnId="{06C2B713-632D-4DC1-8D50-5E860061021C}">
      <dgm:prSet/>
      <dgm:spPr/>
      <dgm:t>
        <a:bodyPr/>
        <a:lstStyle/>
        <a:p>
          <a:endParaRPr lang="en-US"/>
        </a:p>
      </dgm:t>
    </dgm:pt>
    <dgm:pt modelId="{CEC2097E-D119-44E3-B549-B9625F15C77D}" type="sibTrans" cxnId="{06C2B713-632D-4DC1-8D50-5E860061021C}">
      <dgm:prSet/>
      <dgm:spPr/>
      <dgm:t>
        <a:bodyPr/>
        <a:lstStyle/>
        <a:p>
          <a:endParaRPr lang="en-US"/>
        </a:p>
      </dgm:t>
    </dgm:pt>
    <dgm:pt modelId="{E65A376C-9366-43E6-8CD7-AECD31580018}">
      <dgm:prSet/>
      <dgm:spPr/>
      <dgm:t>
        <a:bodyPr/>
        <a:lstStyle/>
        <a:p>
          <a:r>
            <a:rPr lang="en-US" dirty="0">
              <a:solidFill>
                <a:srgbClr val="444444"/>
              </a:solidFill>
              <a:latin typeface="Calibri"/>
              <a:ea typeface="Calibri"/>
              <a:cs typeface="Calibri"/>
            </a:rPr>
            <a:t>Law Enforcement Officials </a:t>
          </a:r>
        </a:p>
      </dgm:t>
    </dgm:pt>
    <dgm:pt modelId="{146CDA0D-CB19-4F46-AD79-9E9E14A5A75B}" type="parTrans" cxnId="{8022A3EA-5D70-441C-A1F2-BA34BA205C2A}">
      <dgm:prSet/>
      <dgm:spPr/>
      <dgm:t>
        <a:bodyPr/>
        <a:lstStyle/>
        <a:p>
          <a:endParaRPr lang="en-US"/>
        </a:p>
      </dgm:t>
    </dgm:pt>
    <dgm:pt modelId="{829260AF-8396-4BFA-BBC3-058D433EF01E}" type="sibTrans" cxnId="{8022A3EA-5D70-441C-A1F2-BA34BA205C2A}">
      <dgm:prSet/>
      <dgm:spPr/>
      <dgm:t>
        <a:bodyPr/>
        <a:lstStyle/>
        <a:p>
          <a:endParaRPr lang="en-US"/>
        </a:p>
      </dgm:t>
    </dgm:pt>
    <dgm:pt modelId="{A7965975-339E-4709-B699-896B5039573A}">
      <dgm:prSet/>
      <dgm:spPr/>
      <dgm:t>
        <a:bodyPr/>
        <a:lstStyle/>
        <a:p>
          <a:r>
            <a:rPr lang="en-US" dirty="0">
              <a:solidFill>
                <a:srgbClr val="444444"/>
              </a:solidFill>
              <a:latin typeface="Calibri"/>
              <a:ea typeface="Calibri"/>
              <a:cs typeface="Calibri"/>
            </a:rPr>
            <a:t>Election Authority </a:t>
          </a:r>
        </a:p>
      </dgm:t>
    </dgm:pt>
    <dgm:pt modelId="{38560B61-C1AD-4701-958C-6F62E2C059F5}" type="parTrans" cxnId="{C74E2684-90F7-40D8-AFFA-DE10DC27184C}">
      <dgm:prSet/>
      <dgm:spPr/>
      <dgm:t>
        <a:bodyPr/>
        <a:lstStyle/>
        <a:p>
          <a:endParaRPr lang="en-US"/>
        </a:p>
      </dgm:t>
    </dgm:pt>
    <dgm:pt modelId="{08CA7FC1-A6B9-4618-ADBD-BEA37A7E6931}" type="sibTrans" cxnId="{C74E2684-90F7-40D8-AFFA-DE10DC27184C}">
      <dgm:prSet/>
      <dgm:spPr/>
      <dgm:t>
        <a:bodyPr/>
        <a:lstStyle/>
        <a:p>
          <a:endParaRPr lang="en-US"/>
        </a:p>
      </dgm:t>
    </dgm:pt>
    <dgm:pt modelId="{65B38238-908B-489E-B94A-7FCE8E550F02}">
      <dgm:prSet/>
      <dgm:spPr/>
      <dgm:t>
        <a:bodyPr/>
        <a:lstStyle/>
        <a:p>
          <a:r>
            <a:rPr lang="en-US" dirty="0">
              <a:solidFill>
                <a:srgbClr val="444444"/>
              </a:solidFill>
              <a:latin typeface="Calibri"/>
              <a:ea typeface="Calibri"/>
              <a:cs typeface="Calibri"/>
            </a:rPr>
            <a:t>State Board of Elections</a:t>
          </a:r>
        </a:p>
      </dgm:t>
    </dgm:pt>
    <dgm:pt modelId="{72217CB2-7775-4741-98B7-D1ED3B36418C}" type="parTrans" cxnId="{CF50D522-1E70-4269-92A2-8232BDE025E3}">
      <dgm:prSet/>
      <dgm:spPr/>
      <dgm:t>
        <a:bodyPr/>
        <a:lstStyle/>
        <a:p>
          <a:endParaRPr lang="en-US"/>
        </a:p>
      </dgm:t>
    </dgm:pt>
    <dgm:pt modelId="{D37AF9D7-3BC3-4635-81AF-7E54C9D318CB}" type="sibTrans" cxnId="{CF50D522-1E70-4269-92A2-8232BDE025E3}">
      <dgm:prSet/>
      <dgm:spPr/>
      <dgm:t>
        <a:bodyPr/>
        <a:lstStyle/>
        <a:p>
          <a:endParaRPr lang="en-US"/>
        </a:p>
      </dgm:t>
    </dgm:pt>
    <dgm:pt modelId="{560B036F-E3D1-429E-A3FF-20DCDBAF2602}">
      <dgm:prSet phldr="0"/>
      <dgm:spPr/>
      <dgm:t>
        <a:bodyPr/>
        <a:lstStyle/>
        <a:p>
          <a:r>
            <a:rPr lang="en-US" dirty="0">
              <a:solidFill>
                <a:srgbClr val="444444"/>
              </a:solidFill>
              <a:latin typeface="Calibri"/>
              <a:ea typeface="Calibri"/>
              <a:cs typeface="Calibri"/>
            </a:rPr>
            <a:t>Attorney General</a:t>
          </a:r>
        </a:p>
      </dgm:t>
    </dgm:pt>
    <dgm:pt modelId="{5D695EAF-BC7F-4CC6-8008-623A777A36B7}" type="parTrans" cxnId="{B57378EF-2FF3-4826-A3E3-EBA6E8CF3149}">
      <dgm:prSet/>
      <dgm:spPr/>
    </dgm:pt>
    <dgm:pt modelId="{A4A70300-4AAC-48EB-9B44-6A70801BE5A1}" type="sibTrans" cxnId="{B57378EF-2FF3-4826-A3E3-EBA6E8CF3149}">
      <dgm:prSet/>
      <dgm:spPr/>
    </dgm:pt>
    <dgm:pt modelId="{0FD166F9-3DD0-4BAF-AFA2-73C3B1B5C831}">
      <dgm:prSet phldr="0"/>
      <dgm:spPr/>
      <dgm:t>
        <a:bodyPr/>
        <a:lstStyle/>
        <a:p>
          <a:r>
            <a:rPr lang="en-US" dirty="0">
              <a:solidFill>
                <a:srgbClr val="444444"/>
              </a:solidFill>
              <a:latin typeface="Calibri"/>
              <a:ea typeface="Calibri"/>
              <a:cs typeface="Calibri"/>
            </a:rPr>
            <a:t>State’s Attorney</a:t>
          </a:r>
          <a:endParaRPr lang="en-US" dirty="0"/>
        </a:p>
      </dgm:t>
    </dgm:pt>
    <dgm:pt modelId="{04EDD890-340F-4232-B5B5-48251FA5F290}" type="parTrans" cxnId="{B9045B0A-6B9A-4854-872B-4E69522320B2}">
      <dgm:prSet/>
      <dgm:spPr/>
    </dgm:pt>
    <dgm:pt modelId="{CBA8E39E-6126-4DB2-9010-C69E47443494}" type="sibTrans" cxnId="{B9045B0A-6B9A-4854-872B-4E69522320B2}">
      <dgm:prSet/>
      <dgm:spPr/>
    </dgm:pt>
    <dgm:pt modelId="{7EB4A601-1FD7-494B-9E49-358B8BF820E1}" type="pres">
      <dgm:prSet presAssocID="{BA3480CC-BAD4-4908-9320-2BD7C9F1871C}" presName="diagram" presStyleCnt="0">
        <dgm:presLayoutVars>
          <dgm:dir/>
          <dgm:resizeHandles val="exact"/>
        </dgm:presLayoutVars>
      </dgm:prSet>
      <dgm:spPr/>
    </dgm:pt>
    <dgm:pt modelId="{F4374756-9D8E-4916-B2FC-941E89A218D1}" type="pres">
      <dgm:prSet presAssocID="{BF1C70E0-A965-4DAA-AAF4-6E55959C46C8}" presName="node" presStyleLbl="node1" presStyleIdx="0" presStyleCnt="7">
        <dgm:presLayoutVars>
          <dgm:bulletEnabled val="1"/>
        </dgm:presLayoutVars>
      </dgm:prSet>
      <dgm:spPr/>
    </dgm:pt>
    <dgm:pt modelId="{49298F5B-3EC1-4640-9EFF-D1E2377A011B}" type="pres">
      <dgm:prSet presAssocID="{BA043610-C414-4246-8E88-D7A2812725A0}" presName="sibTrans" presStyleCnt="0"/>
      <dgm:spPr/>
    </dgm:pt>
    <dgm:pt modelId="{F39C17F2-D154-4808-AD00-478F1C6487A7}" type="pres">
      <dgm:prSet presAssocID="{80263243-5D76-4C5D-ADF7-B7C2C41F63DD}" presName="node" presStyleLbl="node1" presStyleIdx="1" presStyleCnt="7">
        <dgm:presLayoutVars>
          <dgm:bulletEnabled val="1"/>
        </dgm:presLayoutVars>
      </dgm:prSet>
      <dgm:spPr/>
    </dgm:pt>
    <dgm:pt modelId="{6C36C0CB-0C1B-4F75-B5C9-4D6B4874DB40}" type="pres">
      <dgm:prSet presAssocID="{CEC2097E-D119-44E3-B549-B9625F15C77D}" presName="sibTrans" presStyleCnt="0"/>
      <dgm:spPr/>
    </dgm:pt>
    <dgm:pt modelId="{CFD652D8-1080-4399-A103-406699736EB7}" type="pres">
      <dgm:prSet presAssocID="{E65A376C-9366-43E6-8CD7-AECD31580018}" presName="node" presStyleLbl="node1" presStyleIdx="2" presStyleCnt="7">
        <dgm:presLayoutVars>
          <dgm:bulletEnabled val="1"/>
        </dgm:presLayoutVars>
      </dgm:prSet>
      <dgm:spPr/>
    </dgm:pt>
    <dgm:pt modelId="{0CCDBA4A-A336-47AD-B477-F2233F677346}" type="pres">
      <dgm:prSet presAssocID="{829260AF-8396-4BFA-BBC3-058D433EF01E}" presName="sibTrans" presStyleCnt="0"/>
      <dgm:spPr/>
    </dgm:pt>
    <dgm:pt modelId="{C6804EA4-0F07-4887-BBC2-16D5C32E0359}" type="pres">
      <dgm:prSet presAssocID="{A7965975-339E-4709-B699-896B5039573A}" presName="node" presStyleLbl="node1" presStyleIdx="3" presStyleCnt="7">
        <dgm:presLayoutVars>
          <dgm:bulletEnabled val="1"/>
        </dgm:presLayoutVars>
      </dgm:prSet>
      <dgm:spPr/>
    </dgm:pt>
    <dgm:pt modelId="{60774A23-BC25-49B7-B5C2-0B0AA528B10B}" type="pres">
      <dgm:prSet presAssocID="{08CA7FC1-A6B9-4618-ADBD-BEA37A7E6931}" presName="sibTrans" presStyleCnt="0"/>
      <dgm:spPr/>
    </dgm:pt>
    <dgm:pt modelId="{D8DD8098-95CB-45BA-8176-B8C995F31B28}" type="pres">
      <dgm:prSet presAssocID="{65B38238-908B-489E-B94A-7FCE8E550F02}" presName="node" presStyleLbl="node1" presStyleIdx="4" presStyleCnt="7">
        <dgm:presLayoutVars>
          <dgm:bulletEnabled val="1"/>
        </dgm:presLayoutVars>
      </dgm:prSet>
      <dgm:spPr/>
    </dgm:pt>
    <dgm:pt modelId="{160FC429-7E3F-47D6-91B7-11760E5D0AB5}" type="pres">
      <dgm:prSet presAssocID="{D37AF9D7-3BC3-4635-81AF-7E54C9D318CB}" presName="sibTrans" presStyleCnt="0"/>
      <dgm:spPr/>
    </dgm:pt>
    <dgm:pt modelId="{F9994518-2686-44A4-A84A-14107B32365A}" type="pres">
      <dgm:prSet presAssocID="{560B036F-E3D1-429E-A3FF-20DCDBAF2602}" presName="node" presStyleLbl="node1" presStyleIdx="5" presStyleCnt="7">
        <dgm:presLayoutVars>
          <dgm:bulletEnabled val="1"/>
        </dgm:presLayoutVars>
      </dgm:prSet>
      <dgm:spPr/>
    </dgm:pt>
    <dgm:pt modelId="{84F4B546-61CC-47C6-A4D1-729B8C0D86EE}" type="pres">
      <dgm:prSet presAssocID="{A4A70300-4AAC-48EB-9B44-6A70801BE5A1}" presName="sibTrans" presStyleCnt="0"/>
      <dgm:spPr/>
    </dgm:pt>
    <dgm:pt modelId="{4C5AD5CF-3CAD-493C-AA9C-311A23F5A8BC}" type="pres">
      <dgm:prSet presAssocID="{0FD166F9-3DD0-4BAF-AFA2-73C3B1B5C831}" presName="node" presStyleLbl="node1" presStyleIdx="6" presStyleCnt="7">
        <dgm:presLayoutVars>
          <dgm:bulletEnabled val="1"/>
        </dgm:presLayoutVars>
      </dgm:prSet>
      <dgm:spPr/>
    </dgm:pt>
  </dgm:ptLst>
  <dgm:cxnLst>
    <dgm:cxn modelId="{3533BA03-6D61-46BB-BF76-C2A3F875B8D2}" type="presOf" srcId="{A7965975-339E-4709-B699-896B5039573A}" destId="{C6804EA4-0F07-4887-BBC2-16D5C32E0359}" srcOrd="0" destOrd="0" presId="urn:microsoft.com/office/officeart/2005/8/layout/default"/>
    <dgm:cxn modelId="{B9045B0A-6B9A-4854-872B-4E69522320B2}" srcId="{BA3480CC-BAD4-4908-9320-2BD7C9F1871C}" destId="{0FD166F9-3DD0-4BAF-AFA2-73C3B1B5C831}" srcOrd="6" destOrd="0" parTransId="{04EDD890-340F-4232-B5B5-48251FA5F290}" sibTransId="{CBA8E39E-6126-4DB2-9010-C69E47443494}"/>
    <dgm:cxn modelId="{06C2B713-632D-4DC1-8D50-5E860061021C}" srcId="{BA3480CC-BAD4-4908-9320-2BD7C9F1871C}" destId="{80263243-5D76-4C5D-ADF7-B7C2C41F63DD}" srcOrd="1" destOrd="0" parTransId="{A95F2539-08C0-4EC7-BB9D-198855308A66}" sibTransId="{CEC2097E-D119-44E3-B549-B9625F15C77D}"/>
    <dgm:cxn modelId="{2C3A4D1D-4F39-4A09-BCF4-986E95BE1434}" srcId="{BA3480CC-BAD4-4908-9320-2BD7C9F1871C}" destId="{BF1C70E0-A965-4DAA-AAF4-6E55959C46C8}" srcOrd="0" destOrd="0" parTransId="{90E5CAA8-FF8B-413A-A37A-FEDD74A6F41E}" sibTransId="{BA043610-C414-4246-8E88-D7A2812725A0}"/>
    <dgm:cxn modelId="{CF50D522-1E70-4269-92A2-8232BDE025E3}" srcId="{BA3480CC-BAD4-4908-9320-2BD7C9F1871C}" destId="{65B38238-908B-489E-B94A-7FCE8E550F02}" srcOrd="4" destOrd="0" parTransId="{72217CB2-7775-4741-98B7-D1ED3B36418C}" sibTransId="{D37AF9D7-3BC3-4635-81AF-7E54C9D318CB}"/>
    <dgm:cxn modelId="{8864E228-9186-497D-B5A5-F56F9BF8E064}" type="presOf" srcId="{BA3480CC-BAD4-4908-9320-2BD7C9F1871C}" destId="{7EB4A601-1FD7-494B-9E49-358B8BF820E1}" srcOrd="0" destOrd="0" presId="urn:microsoft.com/office/officeart/2005/8/layout/default"/>
    <dgm:cxn modelId="{19C3F528-58E7-41DC-BD78-944424AC0431}" type="presOf" srcId="{560B036F-E3D1-429E-A3FF-20DCDBAF2602}" destId="{F9994518-2686-44A4-A84A-14107B32365A}" srcOrd="0" destOrd="0" presId="urn:microsoft.com/office/officeart/2005/8/layout/default"/>
    <dgm:cxn modelId="{D04E402F-D82A-4B50-AA4E-96E4C92F5A4C}" type="presOf" srcId="{E65A376C-9366-43E6-8CD7-AECD31580018}" destId="{CFD652D8-1080-4399-A103-406699736EB7}" srcOrd="0" destOrd="0" presId="urn:microsoft.com/office/officeart/2005/8/layout/default"/>
    <dgm:cxn modelId="{C74E2684-90F7-40D8-AFFA-DE10DC27184C}" srcId="{BA3480CC-BAD4-4908-9320-2BD7C9F1871C}" destId="{A7965975-339E-4709-B699-896B5039573A}" srcOrd="3" destOrd="0" parTransId="{38560B61-C1AD-4701-958C-6F62E2C059F5}" sibTransId="{08CA7FC1-A6B9-4618-ADBD-BEA37A7E6931}"/>
    <dgm:cxn modelId="{BF374595-4650-4A13-B9E1-7F8E0F60BBA5}" type="presOf" srcId="{BF1C70E0-A965-4DAA-AAF4-6E55959C46C8}" destId="{F4374756-9D8E-4916-B2FC-941E89A218D1}" srcOrd="0" destOrd="0" presId="urn:microsoft.com/office/officeart/2005/8/layout/default"/>
    <dgm:cxn modelId="{E2908DA5-D6B2-43D5-B2CE-55FD174A9C49}" type="presOf" srcId="{0FD166F9-3DD0-4BAF-AFA2-73C3B1B5C831}" destId="{4C5AD5CF-3CAD-493C-AA9C-311A23F5A8BC}" srcOrd="0" destOrd="0" presId="urn:microsoft.com/office/officeart/2005/8/layout/default"/>
    <dgm:cxn modelId="{793C2CDF-4FB9-4662-BC01-502CB077562D}" type="presOf" srcId="{65B38238-908B-489E-B94A-7FCE8E550F02}" destId="{D8DD8098-95CB-45BA-8176-B8C995F31B28}" srcOrd="0" destOrd="0" presId="urn:microsoft.com/office/officeart/2005/8/layout/default"/>
    <dgm:cxn modelId="{982E3DEA-BA1A-4612-8F66-6382EBCFBE67}" type="presOf" srcId="{80263243-5D76-4C5D-ADF7-B7C2C41F63DD}" destId="{F39C17F2-D154-4808-AD00-478F1C6487A7}" srcOrd="0" destOrd="0" presId="urn:microsoft.com/office/officeart/2005/8/layout/default"/>
    <dgm:cxn modelId="{8022A3EA-5D70-441C-A1F2-BA34BA205C2A}" srcId="{BA3480CC-BAD4-4908-9320-2BD7C9F1871C}" destId="{E65A376C-9366-43E6-8CD7-AECD31580018}" srcOrd="2" destOrd="0" parTransId="{146CDA0D-CB19-4F46-AD79-9E9E14A5A75B}" sibTransId="{829260AF-8396-4BFA-BBC3-058D433EF01E}"/>
    <dgm:cxn modelId="{B57378EF-2FF3-4826-A3E3-EBA6E8CF3149}" srcId="{BA3480CC-BAD4-4908-9320-2BD7C9F1871C}" destId="{560B036F-E3D1-429E-A3FF-20DCDBAF2602}" srcOrd="5" destOrd="0" parTransId="{5D695EAF-BC7F-4CC6-8008-623A777A36B7}" sibTransId="{A4A70300-4AAC-48EB-9B44-6A70801BE5A1}"/>
    <dgm:cxn modelId="{2FB6CBDA-F60A-4914-B946-D2B29EC5BF7B}" type="presParOf" srcId="{7EB4A601-1FD7-494B-9E49-358B8BF820E1}" destId="{F4374756-9D8E-4916-B2FC-941E89A218D1}" srcOrd="0" destOrd="0" presId="urn:microsoft.com/office/officeart/2005/8/layout/default"/>
    <dgm:cxn modelId="{92D1E3EC-AEA7-48EC-87C6-1AEEE1E2D77B}" type="presParOf" srcId="{7EB4A601-1FD7-494B-9E49-358B8BF820E1}" destId="{49298F5B-3EC1-4640-9EFF-D1E2377A011B}" srcOrd="1" destOrd="0" presId="urn:microsoft.com/office/officeart/2005/8/layout/default"/>
    <dgm:cxn modelId="{DBCAEE81-15C3-4A6E-BAD6-44BA77A1FDC3}" type="presParOf" srcId="{7EB4A601-1FD7-494B-9E49-358B8BF820E1}" destId="{F39C17F2-D154-4808-AD00-478F1C6487A7}" srcOrd="2" destOrd="0" presId="urn:microsoft.com/office/officeart/2005/8/layout/default"/>
    <dgm:cxn modelId="{BEB64DAF-12BB-4F13-AE1A-7BFF87AB48FF}" type="presParOf" srcId="{7EB4A601-1FD7-494B-9E49-358B8BF820E1}" destId="{6C36C0CB-0C1B-4F75-B5C9-4D6B4874DB40}" srcOrd="3" destOrd="0" presId="urn:microsoft.com/office/officeart/2005/8/layout/default"/>
    <dgm:cxn modelId="{1C182866-7714-429B-836E-95B84B9A4510}" type="presParOf" srcId="{7EB4A601-1FD7-494B-9E49-358B8BF820E1}" destId="{CFD652D8-1080-4399-A103-406699736EB7}" srcOrd="4" destOrd="0" presId="urn:microsoft.com/office/officeart/2005/8/layout/default"/>
    <dgm:cxn modelId="{CB1FEAD1-E174-438E-8745-1487EB2AD041}" type="presParOf" srcId="{7EB4A601-1FD7-494B-9E49-358B8BF820E1}" destId="{0CCDBA4A-A336-47AD-B477-F2233F677346}" srcOrd="5" destOrd="0" presId="urn:microsoft.com/office/officeart/2005/8/layout/default"/>
    <dgm:cxn modelId="{F50813C1-9717-431B-A1EF-80B48CA178F2}" type="presParOf" srcId="{7EB4A601-1FD7-494B-9E49-358B8BF820E1}" destId="{C6804EA4-0F07-4887-BBC2-16D5C32E0359}" srcOrd="6" destOrd="0" presId="urn:microsoft.com/office/officeart/2005/8/layout/default"/>
    <dgm:cxn modelId="{4D4F6674-D50E-4954-A628-1F337404709B}" type="presParOf" srcId="{7EB4A601-1FD7-494B-9E49-358B8BF820E1}" destId="{60774A23-BC25-49B7-B5C2-0B0AA528B10B}" srcOrd="7" destOrd="0" presId="urn:microsoft.com/office/officeart/2005/8/layout/default"/>
    <dgm:cxn modelId="{00BAA211-FBA8-4CF2-A313-46997B603B71}" type="presParOf" srcId="{7EB4A601-1FD7-494B-9E49-358B8BF820E1}" destId="{D8DD8098-95CB-45BA-8176-B8C995F31B28}" srcOrd="8" destOrd="0" presId="urn:microsoft.com/office/officeart/2005/8/layout/default"/>
    <dgm:cxn modelId="{B4A274F9-651E-49A5-B2F4-9CDDD13B9BA1}" type="presParOf" srcId="{7EB4A601-1FD7-494B-9E49-358B8BF820E1}" destId="{160FC429-7E3F-47D6-91B7-11760E5D0AB5}" srcOrd="9" destOrd="0" presId="urn:microsoft.com/office/officeart/2005/8/layout/default"/>
    <dgm:cxn modelId="{02FBB390-F731-4D12-8431-139A710C4603}" type="presParOf" srcId="{7EB4A601-1FD7-494B-9E49-358B8BF820E1}" destId="{F9994518-2686-44A4-A84A-14107B32365A}" srcOrd="10" destOrd="0" presId="urn:microsoft.com/office/officeart/2005/8/layout/default"/>
    <dgm:cxn modelId="{50006BE7-286D-43B7-A504-2CEAE91517FD}" type="presParOf" srcId="{7EB4A601-1FD7-494B-9E49-358B8BF820E1}" destId="{84F4B546-61CC-47C6-A4D1-729B8C0D86EE}" srcOrd="11" destOrd="0" presId="urn:microsoft.com/office/officeart/2005/8/layout/default"/>
    <dgm:cxn modelId="{40EA0468-1FA3-4EC6-9214-CA3F14187088}" type="presParOf" srcId="{7EB4A601-1FD7-494B-9E49-358B8BF820E1}" destId="{4C5AD5CF-3CAD-493C-AA9C-311A23F5A8B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4756-9D8E-4916-B2FC-941E89A218D1}">
      <dsp:nvSpPr>
        <dsp:cNvPr id="0" name=""/>
        <dsp:cNvSpPr/>
      </dsp:nvSpPr>
      <dsp:spPr>
        <a:xfrm>
          <a:off x="0" y="225820"/>
          <a:ext cx="2234564" cy="134073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Uphold the U.S. and Illinois Constitutions</a:t>
          </a:r>
        </a:p>
      </dsp:txBody>
      <dsp:txXfrm>
        <a:off x="0" y="225820"/>
        <a:ext cx="2234564" cy="1340739"/>
      </dsp:txXfrm>
    </dsp:sp>
    <dsp:sp modelId="{F39C17F2-D154-4808-AD00-478F1C6487A7}">
      <dsp:nvSpPr>
        <dsp:cNvPr id="0" name=""/>
        <dsp:cNvSpPr/>
      </dsp:nvSpPr>
      <dsp:spPr>
        <a:xfrm>
          <a:off x="2458021" y="225820"/>
          <a:ext cx="2234564" cy="134073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You Serve as Officers of the Circuit Court</a:t>
          </a:r>
        </a:p>
      </dsp:txBody>
      <dsp:txXfrm>
        <a:off x="2458021" y="225820"/>
        <a:ext cx="2234564" cy="1340739"/>
      </dsp:txXfrm>
    </dsp:sp>
    <dsp:sp modelId="{CFD652D8-1080-4399-A103-406699736EB7}">
      <dsp:nvSpPr>
        <dsp:cNvPr id="0" name=""/>
        <dsp:cNvSpPr/>
      </dsp:nvSpPr>
      <dsp:spPr>
        <a:xfrm>
          <a:off x="4916042" y="225820"/>
          <a:ext cx="2234564" cy="134073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Sole Authority in the Polling Place</a:t>
          </a:r>
        </a:p>
      </dsp:txBody>
      <dsp:txXfrm>
        <a:off x="4916042" y="225820"/>
        <a:ext cx="2234564" cy="1340739"/>
      </dsp:txXfrm>
    </dsp:sp>
    <dsp:sp modelId="{C6804EA4-0F07-4887-BBC2-16D5C32E0359}">
      <dsp:nvSpPr>
        <dsp:cNvPr id="0" name=""/>
        <dsp:cNvSpPr/>
      </dsp:nvSpPr>
      <dsp:spPr>
        <a:xfrm>
          <a:off x="1229010" y="1790016"/>
          <a:ext cx="2234564" cy="134073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Sole Authority in the Campaign Free Zone</a:t>
          </a:r>
        </a:p>
      </dsp:txBody>
      <dsp:txXfrm>
        <a:off x="1229010" y="1790016"/>
        <a:ext cx="2234564" cy="1340739"/>
      </dsp:txXfrm>
    </dsp:sp>
    <dsp:sp modelId="{D8DD8098-95CB-45BA-8176-B8C995F31B28}">
      <dsp:nvSpPr>
        <dsp:cNvPr id="0" name=""/>
        <dsp:cNvSpPr/>
      </dsp:nvSpPr>
      <dsp:spPr>
        <a:xfrm>
          <a:off x="3687032" y="1790016"/>
          <a:ext cx="2234564" cy="134073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Ultimately You are Responsible for the Proper Conduct of the Election </a:t>
          </a:r>
        </a:p>
      </dsp:txBody>
      <dsp:txXfrm>
        <a:off x="3687032" y="1790016"/>
        <a:ext cx="2234564" cy="1340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4756-9D8E-4916-B2FC-941E89A218D1}">
      <dsp:nvSpPr>
        <dsp:cNvPr id="0" name=""/>
        <dsp:cNvSpPr/>
      </dsp:nvSpPr>
      <dsp:spPr>
        <a:xfrm>
          <a:off x="2485" y="396558"/>
          <a:ext cx="1971892" cy="11831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rgbClr val="444444"/>
              </a:solidFill>
              <a:latin typeface="Calibri"/>
              <a:ea typeface="Calibri"/>
              <a:cs typeface="Calibri"/>
            </a:rPr>
            <a:t>Election Judges</a:t>
          </a:r>
        </a:p>
      </dsp:txBody>
      <dsp:txXfrm>
        <a:off x="2485" y="396558"/>
        <a:ext cx="1971892" cy="1183135"/>
      </dsp:txXfrm>
    </dsp:sp>
    <dsp:sp modelId="{F39C17F2-D154-4808-AD00-478F1C6487A7}">
      <dsp:nvSpPr>
        <dsp:cNvPr id="0" name=""/>
        <dsp:cNvSpPr/>
      </dsp:nvSpPr>
      <dsp:spPr>
        <a:xfrm>
          <a:off x="2171567" y="396558"/>
          <a:ext cx="1971892" cy="118313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Pollwatchers</a:t>
          </a:r>
        </a:p>
      </dsp:txBody>
      <dsp:txXfrm>
        <a:off x="2171567" y="396558"/>
        <a:ext cx="1971892" cy="1183135"/>
      </dsp:txXfrm>
    </dsp:sp>
    <dsp:sp modelId="{CFD652D8-1080-4399-A103-406699736EB7}">
      <dsp:nvSpPr>
        <dsp:cNvPr id="0" name=""/>
        <dsp:cNvSpPr/>
      </dsp:nvSpPr>
      <dsp:spPr>
        <a:xfrm>
          <a:off x="4340648" y="396558"/>
          <a:ext cx="1971892" cy="118313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Law Enforcement Officials </a:t>
          </a:r>
        </a:p>
      </dsp:txBody>
      <dsp:txXfrm>
        <a:off x="4340648" y="396558"/>
        <a:ext cx="1971892" cy="1183135"/>
      </dsp:txXfrm>
    </dsp:sp>
    <dsp:sp modelId="{C6804EA4-0F07-4887-BBC2-16D5C32E0359}">
      <dsp:nvSpPr>
        <dsp:cNvPr id="0" name=""/>
        <dsp:cNvSpPr/>
      </dsp:nvSpPr>
      <dsp:spPr>
        <a:xfrm>
          <a:off x="6509730" y="396558"/>
          <a:ext cx="1971892" cy="118313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Election Authority </a:t>
          </a:r>
        </a:p>
      </dsp:txBody>
      <dsp:txXfrm>
        <a:off x="6509730" y="396558"/>
        <a:ext cx="1971892" cy="1183135"/>
      </dsp:txXfrm>
    </dsp:sp>
    <dsp:sp modelId="{D8DD8098-95CB-45BA-8176-B8C995F31B28}">
      <dsp:nvSpPr>
        <dsp:cNvPr id="0" name=""/>
        <dsp:cNvSpPr/>
      </dsp:nvSpPr>
      <dsp:spPr>
        <a:xfrm>
          <a:off x="1087026" y="1776882"/>
          <a:ext cx="1971892" cy="118313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State Board of Elections</a:t>
          </a:r>
        </a:p>
      </dsp:txBody>
      <dsp:txXfrm>
        <a:off x="1087026" y="1776882"/>
        <a:ext cx="1971892" cy="1183135"/>
      </dsp:txXfrm>
    </dsp:sp>
    <dsp:sp modelId="{F9994518-2686-44A4-A84A-14107B32365A}">
      <dsp:nvSpPr>
        <dsp:cNvPr id="0" name=""/>
        <dsp:cNvSpPr/>
      </dsp:nvSpPr>
      <dsp:spPr>
        <a:xfrm>
          <a:off x="3256107" y="1776882"/>
          <a:ext cx="1971892" cy="11831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Attorney General</a:t>
          </a:r>
        </a:p>
      </dsp:txBody>
      <dsp:txXfrm>
        <a:off x="3256107" y="1776882"/>
        <a:ext cx="1971892" cy="1183135"/>
      </dsp:txXfrm>
    </dsp:sp>
    <dsp:sp modelId="{4C5AD5CF-3CAD-493C-AA9C-311A23F5A8BC}">
      <dsp:nvSpPr>
        <dsp:cNvPr id="0" name=""/>
        <dsp:cNvSpPr/>
      </dsp:nvSpPr>
      <dsp:spPr>
        <a:xfrm>
          <a:off x="5425189" y="1776882"/>
          <a:ext cx="1971892" cy="118313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44444"/>
              </a:solidFill>
              <a:latin typeface="Calibri"/>
              <a:ea typeface="Calibri"/>
              <a:cs typeface="Calibri"/>
            </a:rPr>
            <a:t>State’s Attorney</a:t>
          </a:r>
          <a:endParaRPr lang="en-US" sz="2300" kern="1200" dirty="0"/>
        </a:p>
      </dsp:txBody>
      <dsp:txXfrm>
        <a:off x="5425189" y="1776882"/>
        <a:ext cx="1971892" cy="11831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413764-5AD9-E889-944D-1707A854A1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045D53-BE96-955D-B578-2BF8F356B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4B9C3D-A6AA-4477-AC5E-4C46DDCA9DCD}" type="datetimeFigureOut">
              <a:rPr lang="en-US" smtClean="0"/>
              <a:t>3/2/2026</a:t>
            </a:fld>
            <a:endParaRPr lang="en-US"/>
          </a:p>
        </p:txBody>
      </p:sp>
      <p:sp>
        <p:nvSpPr>
          <p:cNvPr id="4" name="Footer Placeholder 3">
            <a:extLst>
              <a:ext uri="{FF2B5EF4-FFF2-40B4-BE49-F238E27FC236}">
                <a16:creationId xmlns:a16="http://schemas.microsoft.com/office/drawing/2014/main" id="{63ED3793-52FB-891B-2A0C-91D892716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B8DAAB-C45C-E833-ECEB-14DCA0F17F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DE28C3-D699-4CA0-B343-5111DC591998}" type="slidenum">
              <a:rPr lang="en-US" smtClean="0"/>
              <a:t>‹#›</a:t>
            </a:fld>
            <a:endParaRPr lang="en-US"/>
          </a:p>
        </p:txBody>
      </p:sp>
    </p:spTree>
    <p:extLst>
      <p:ext uri="{BB962C8B-B14F-4D97-AF65-F5344CB8AC3E}">
        <p14:creationId xmlns:p14="http://schemas.microsoft.com/office/powerpoint/2010/main" val="1871809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a:t>
            </a:fld>
            <a:endParaRPr lang="en-US"/>
          </a:p>
        </p:txBody>
      </p:sp>
    </p:spTree>
    <p:extLst>
      <p:ext uri="{BB962C8B-B14F-4D97-AF65-F5344CB8AC3E}">
        <p14:creationId xmlns:p14="http://schemas.microsoft.com/office/powerpoint/2010/main" val="117951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38</a:t>
            </a:fld>
            <a:endParaRPr lang="en-US"/>
          </a:p>
        </p:txBody>
      </p:sp>
    </p:spTree>
    <p:extLst>
      <p:ext uri="{BB962C8B-B14F-4D97-AF65-F5344CB8AC3E}">
        <p14:creationId xmlns:p14="http://schemas.microsoft.com/office/powerpoint/2010/main" val="295401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3/2/2026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64656309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3/2/2026</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909868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3/2/2026</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06167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a:t>click to add title</a:t>
            </a:r>
          </a:p>
        </p:txBody>
      </p:sp>
    </p:spTree>
    <p:extLst>
      <p:ext uri="{BB962C8B-B14F-4D97-AF65-F5344CB8AC3E}">
        <p14:creationId xmlns:p14="http://schemas.microsoft.com/office/powerpoint/2010/main" val="3775611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99659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40315546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p:nvPicPr>
        <p:blipFill>
          <a:blip r:embed="rId2">
            <a:alphaModFix/>
            <a:extLst>
              <a:ext uri="{96DAC541-7B7A-43D3-8B79-37D633B846F1}">
                <asvg:svgBlip xmlns:asvg="http://schemas.microsoft.com/office/drawing/2016/SVG/main" r:embed="rId3"/>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a:t>Click to add text</a:t>
            </a:r>
          </a:p>
        </p:txBody>
      </p:sp>
    </p:spTree>
    <p:extLst>
      <p:ext uri="{BB962C8B-B14F-4D97-AF65-F5344CB8AC3E}">
        <p14:creationId xmlns:p14="http://schemas.microsoft.com/office/powerpoint/2010/main" val="222297541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p:ph type="title"/>
          </p:nvPr>
        </p:nvSpPr>
        <p:spPr>
          <a:xfrm>
            <a:off x="914400" y="914400"/>
            <a:ext cx="7534656" cy="914400"/>
          </a:xfrm>
        </p:spPr>
        <p:txBody>
          <a:bodyPr anchor="b" anchorCtr="0"/>
          <a:lstStyle>
            <a:lvl1pPr>
              <a:defRPr sz="3200"/>
            </a:lvl1pPr>
          </a:lstStyle>
          <a:p>
            <a:r>
              <a:rPr lang="en-US"/>
              <a:t>Click to edit Master title style</a:t>
            </a:r>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a:t>Click icon to add picture</a:t>
            </a:r>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15839081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4400" y="914400"/>
            <a:ext cx="5641848" cy="5029200"/>
          </a:xfrm>
        </p:spPr>
        <p:txBody>
          <a:bodyPr anchor="ctr"/>
          <a:lstStyle>
            <a:lvl1pPr algn="l">
              <a:defRPr sz="4800"/>
            </a:lvl1pPr>
          </a:lstStyle>
          <a:p>
            <a:r>
              <a:rPr lang="en-US"/>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237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25048198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88097822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3/2/2026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19068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96319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r>
              <a:rPr lang="en-US"/>
              <a:t>Click to edit Master title style</a:t>
            </a:r>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85869727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a:t>Click icon to add picture</a:t>
            </a:r>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57765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18572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dirty="0"/>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3/2/2026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18636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3/2/2026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78706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3/2/2026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75477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3/2/2026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75166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3/2/2026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26300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3/2/2026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58346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3/2/2026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34275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3/2/2026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dirty="0"/>
          </a:p>
        </p:txBody>
      </p:sp>
    </p:spTree>
    <p:extLst>
      <p:ext uri="{BB962C8B-B14F-4D97-AF65-F5344CB8AC3E}">
        <p14:creationId xmlns:p14="http://schemas.microsoft.com/office/powerpoint/2010/main" val="10427414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A4BE-1BC6-A5FB-A2C7-B1BF6AFDDA57}"/>
              </a:ext>
            </a:extLst>
          </p:cNvPr>
          <p:cNvSpPr>
            <a:spLocks noGrp="1"/>
          </p:cNvSpPr>
          <p:nvPr>
            <p:ph type="ctrTitle"/>
          </p:nvPr>
        </p:nvSpPr>
        <p:spPr>
          <a:xfrm>
            <a:off x="915924" y="914400"/>
            <a:ext cx="10360152" cy="2777067"/>
          </a:xfrm>
        </p:spPr>
        <p:txBody>
          <a:bodyPr anchor="b">
            <a:normAutofit/>
          </a:bodyPr>
          <a:lstStyle/>
          <a:p>
            <a:r>
              <a:rPr lang="en-US" b="1" dirty="0">
                <a:solidFill>
                  <a:schemeClr val="accent5"/>
                </a:solidFill>
              </a:rPr>
              <a:t>2026 GP</a:t>
            </a:r>
            <a:br>
              <a:rPr lang="en-US" b="1" dirty="0">
                <a:solidFill>
                  <a:schemeClr val="accent5"/>
                </a:solidFill>
              </a:rPr>
            </a:br>
            <a:r>
              <a:rPr lang="en-US" dirty="0">
                <a:solidFill>
                  <a:schemeClr val="accent5"/>
                </a:solidFill>
              </a:rPr>
              <a:t>Election Judge Training </a:t>
            </a:r>
            <a:r>
              <a:rPr lang="en-US" b="1" dirty="0">
                <a:solidFill>
                  <a:schemeClr val="accent5"/>
                </a:solidFill>
              </a:rPr>
              <a:t> </a:t>
            </a:r>
            <a:br>
              <a:rPr lang="en-US" b="1" dirty="0"/>
            </a:br>
            <a:endParaRPr lang="en-US" dirty="0"/>
          </a:p>
        </p:txBody>
      </p:sp>
      <p:sp>
        <p:nvSpPr>
          <p:cNvPr id="3" name="Subtitle 2">
            <a:extLst>
              <a:ext uri="{FF2B5EF4-FFF2-40B4-BE49-F238E27FC236}">
                <a16:creationId xmlns:a16="http://schemas.microsoft.com/office/drawing/2014/main" id="{A1C2445C-E22C-1370-A0B8-8EFB44CACEA2}"/>
              </a:ext>
            </a:extLst>
          </p:cNvPr>
          <p:cNvSpPr>
            <a:spLocks noGrp="1"/>
          </p:cNvSpPr>
          <p:nvPr>
            <p:ph idx="4294967295"/>
          </p:nvPr>
        </p:nvSpPr>
        <p:spPr>
          <a:xfrm>
            <a:off x="0" y="4948238"/>
            <a:ext cx="5846128" cy="1909445"/>
          </a:xfrm>
        </p:spPr>
        <p:txBody>
          <a:bodyPr vert="horz" lIns="91440" tIns="45720" rIns="91440" bIns="45720" rtlCol="0" anchor="t">
            <a:noAutofit/>
          </a:bodyPr>
          <a:lstStyle/>
          <a:p>
            <a:pPr marL="0" indent="0">
              <a:buNone/>
            </a:pPr>
            <a:r>
              <a:rPr lang="en-US" sz="2400" dirty="0">
                <a:solidFill>
                  <a:schemeClr val="tx2"/>
                </a:solidFill>
              </a:rPr>
              <a:t>Presented by:</a:t>
            </a:r>
          </a:p>
          <a:p>
            <a:pPr marL="0" indent="0">
              <a:buNone/>
            </a:pPr>
            <a:r>
              <a:rPr lang="en-US" sz="2400" dirty="0">
                <a:solidFill>
                  <a:schemeClr val="tx2"/>
                </a:solidFill>
              </a:rPr>
              <a:t>Jessy Harvey</a:t>
            </a:r>
          </a:p>
          <a:p>
            <a:pPr marL="0" indent="0">
              <a:buNone/>
            </a:pPr>
            <a:r>
              <a:rPr lang="en-US" sz="2400" dirty="0">
                <a:solidFill>
                  <a:schemeClr val="tx2"/>
                </a:solidFill>
              </a:rPr>
              <a:t>The Illinois State Board of Elections </a:t>
            </a:r>
          </a:p>
          <a:p>
            <a:endParaRPr lang="en-US" sz="2200"/>
          </a:p>
        </p:txBody>
      </p:sp>
    </p:spTree>
    <p:extLst>
      <p:ext uri="{BB962C8B-B14F-4D97-AF65-F5344CB8AC3E}">
        <p14:creationId xmlns:p14="http://schemas.microsoft.com/office/powerpoint/2010/main" val="408776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F8694D-471F-9779-0EAB-F0BD72A0DEAE}"/>
              </a:ext>
            </a:extLst>
          </p:cNvPr>
          <p:cNvSpPr>
            <a:spLocks noGrp="1"/>
          </p:cNvSpPr>
          <p:nvPr>
            <p:ph type="title"/>
          </p:nvPr>
        </p:nvSpPr>
        <p:spPr>
          <a:xfrm>
            <a:off x="914399" y="646923"/>
            <a:ext cx="10360152" cy="1071727"/>
          </a:xfrm>
        </p:spPr>
        <p:txBody>
          <a:bodyPr/>
          <a:lstStyle/>
          <a:p>
            <a:pPr algn="ctr"/>
            <a:r>
              <a:rPr lang="en-US" sz="4800" err="1">
                <a:solidFill>
                  <a:schemeClr val="accent5"/>
                </a:solidFill>
              </a:rPr>
              <a:t>Pollwatchers</a:t>
            </a:r>
            <a:r>
              <a:rPr lang="en-US" sz="4800" dirty="0">
                <a:solidFill>
                  <a:schemeClr val="accent5"/>
                </a:solidFill>
              </a:rPr>
              <a:t>: How do we know?</a:t>
            </a:r>
          </a:p>
        </p:txBody>
      </p:sp>
      <p:sp>
        <p:nvSpPr>
          <p:cNvPr id="4" name="TextBox 3">
            <a:extLst>
              <a:ext uri="{FF2B5EF4-FFF2-40B4-BE49-F238E27FC236}">
                <a16:creationId xmlns:a16="http://schemas.microsoft.com/office/drawing/2014/main" id="{1DBE9E46-0714-4884-DA76-08B740542122}"/>
              </a:ext>
            </a:extLst>
          </p:cNvPr>
          <p:cNvSpPr txBox="1"/>
          <p:nvPr/>
        </p:nvSpPr>
        <p:spPr>
          <a:xfrm>
            <a:off x="1427046" y="2227722"/>
            <a:ext cx="9663028" cy="3539430"/>
          </a:xfrm>
          <a:prstGeom prst="rect">
            <a:avLst/>
          </a:prstGeom>
          <a:solidFill>
            <a:schemeClr val="bg2"/>
          </a:solidFill>
        </p:spPr>
        <p:txBody>
          <a:bodyPr wrap="square" lIns="91440" tIns="45720" rIns="91440" bIns="45720" rtlCol="0" anchor="t">
            <a:spAutoFit/>
          </a:bodyPr>
          <a:lstStyle/>
          <a:p>
            <a:pPr marL="457200" indent="-457200">
              <a:buClr>
                <a:schemeClr val="tx1">
                  <a:lumMod val="90000"/>
                  <a:lumOff val="10000"/>
                </a:schemeClr>
              </a:buClr>
              <a:buFont typeface="Arial" panose="020B0604020202020204" pitchFamily="34" charset="0"/>
              <a:buChar char="•"/>
            </a:pPr>
            <a:r>
              <a:rPr lang="en-US" sz="3200" dirty="0" err="1">
                <a:solidFill>
                  <a:schemeClr val="tx2"/>
                </a:solidFill>
              </a:rPr>
              <a:t>Pollwatchers</a:t>
            </a:r>
            <a:r>
              <a:rPr lang="en-US" sz="3200" dirty="0">
                <a:solidFill>
                  <a:schemeClr val="tx2"/>
                </a:solidFill>
              </a:rPr>
              <a:t> must have credentials to visit your precinct. </a:t>
            </a:r>
          </a:p>
          <a:p>
            <a:pPr marL="457200" indent="-457200">
              <a:buClr>
                <a:schemeClr val="tx1">
                  <a:lumMod val="90000"/>
                  <a:lumOff val="10000"/>
                </a:schemeClr>
              </a:buClr>
              <a:buFont typeface="Arial" panose="020B0604020202020204" pitchFamily="34" charset="0"/>
              <a:buChar char="•"/>
            </a:pPr>
            <a:r>
              <a:rPr lang="en-US" sz="3200" dirty="0">
                <a:solidFill>
                  <a:schemeClr val="tx2"/>
                </a:solidFill>
              </a:rPr>
              <a:t>Must </a:t>
            </a:r>
            <a:r>
              <a:rPr lang="en-US" sz="3200" b="1" dirty="0">
                <a:solidFill>
                  <a:schemeClr val="tx2"/>
                </a:solidFill>
              </a:rPr>
              <a:t>SURRENDER</a:t>
            </a:r>
            <a:r>
              <a:rPr lang="en-US" sz="3200" dirty="0">
                <a:solidFill>
                  <a:schemeClr val="tx2"/>
                </a:solidFill>
              </a:rPr>
              <a:t> credentials to you </a:t>
            </a:r>
          </a:p>
          <a:p>
            <a:pPr marL="457200" indent="-457200">
              <a:buClr>
                <a:schemeClr val="tx1">
                  <a:lumMod val="90000"/>
                  <a:lumOff val="10000"/>
                </a:schemeClr>
              </a:buClr>
              <a:buFont typeface="Arial" panose="020B0604020202020204" pitchFamily="34" charset="0"/>
              <a:buChar char="•"/>
            </a:pPr>
            <a:r>
              <a:rPr lang="en-US" sz="3200" dirty="0">
                <a:solidFill>
                  <a:schemeClr val="tx2"/>
                </a:solidFill>
              </a:rPr>
              <a:t>You </a:t>
            </a:r>
            <a:r>
              <a:rPr lang="en-US" sz="3200" b="1" dirty="0">
                <a:solidFill>
                  <a:schemeClr val="tx2"/>
                </a:solidFill>
              </a:rPr>
              <a:t>KEEP</a:t>
            </a:r>
            <a:r>
              <a:rPr lang="en-US" sz="3200" dirty="0">
                <a:solidFill>
                  <a:schemeClr val="tx2"/>
                </a:solidFill>
              </a:rPr>
              <a:t> their credentials and place them in the appropriate folder or envelope</a:t>
            </a:r>
          </a:p>
          <a:p>
            <a:pPr marL="457200" indent="-457200">
              <a:buClr>
                <a:schemeClr val="tx1">
                  <a:lumMod val="90000"/>
                  <a:lumOff val="10000"/>
                </a:schemeClr>
              </a:buClr>
              <a:buFont typeface="Arial" panose="020B0604020202020204" pitchFamily="34" charset="0"/>
              <a:buChar char="•"/>
            </a:pPr>
            <a:r>
              <a:rPr lang="en-US" sz="3200" dirty="0">
                <a:solidFill>
                  <a:schemeClr val="tx2"/>
                </a:solidFill>
              </a:rPr>
              <a:t>Sign in and out when they come and go </a:t>
            </a:r>
          </a:p>
          <a:p>
            <a:pPr marL="457200" indent="-457200">
              <a:buClr>
                <a:schemeClr val="tx1">
                  <a:lumMod val="90000"/>
                  <a:lumOff val="10000"/>
                </a:schemeClr>
              </a:buClr>
              <a:buFont typeface="Arial" panose="020B0604020202020204" pitchFamily="34" charset="0"/>
              <a:buChar char="•"/>
            </a:pPr>
            <a:r>
              <a:rPr lang="en-US" sz="3200" dirty="0">
                <a:solidFill>
                  <a:schemeClr val="tx2"/>
                </a:solidFill>
              </a:rPr>
              <a:t>Return credentials to the Election Authority</a:t>
            </a:r>
          </a:p>
        </p:txBody>
      </p:sp>
    </p:spTree>
    <p:extLst>
      <p:ext uri="{BB962C8B-B14F-4D97-AF65-F5344CB8AC3E}">
        <p14:creationId xmlns:p14="http://schemas.microsoft.com/office/powerpoint/2010/main" val="29376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CB9-F337-14E1-3745-B30585768EF9}"/>
              </a:ext>
            </a:extLst>
          </p:cNvPr>
          <p:cNvSpPr>
            <a:spLocks noGrp="1"/>
          </p:cNvSpPr>
          <p:nvPr>
            <p:ph type="ctrTitle"/>
          </p:nvPr>
        </p:nvSpPr>
        <p:spPr>
          <a:xfrm>
            <a:off x="721360" y="914400"/>
            <a:ext cx="5641848" cy="5029200"/>
          </a:xfrm>
        </p:spPr>
        <p:txBody>
          <a:bodyPr anchor="ctr">
            <a:normAutofit/>
          </a:bodyPr>
          <a:lstStyle/>
          <a:p>
            <a:pPr algn="ctr"/>
            <a:r>
              <a:rPr lang="en-US" sz="6000" b="1" err="1">
                <a:solidFill>
                  <a:schemeClr val="accent5"/>
                </a:solidFill>
              </a:rPr>
              <a:t>Pollwatchers</a:t>
            </a:r>
            <a:br>
              <a:rPr lang="en-US" sz="6000" b="1" dirty="0"/>
            </a:br>
            <a:r>
              <a:rPr lang="en-US" sz="6000" b="1" dirty="0">
                <a:solidFill>
                  <a:schemeClr val="accent5"/>
                </a:solidFill>
              </a:rPr>
              <a:t> Credentials</a:t>
            </a:r>
          </a:p>
        </p:txBody>
      </p:sp>
      <p:pic>
        <p:nvPicPr>
          <p:cNvPr id="1026" name="Picture 2">
            <a:extLst>
              <a:ext uri="{FF2B5EF4-FFF2-40B4-BE49-F238E27FC236}">
                <a16:creationId xmlns:a16="http://schemas.microsoft.com/office/drawing/2014/main" id="{8DF6A092-9506-F63D-3E45-B198BB58F9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1441" y="747413"/>
            <a:ext cx="4647800" cy="5121542"/>
          </a:xfrm>
          <a:prstGeom prst="rect">
            <a:avLst/>
          </a:prstGeom>
          <a:solidFill>
            <a:srgbClr val="FFFFFF"/>
          </a:solidFill>
        </p:spPr>
      </p:pic>
    </p:spTree>
    <p:extLst>
      <p:ext uri="{BB962C8B-B14F-4D97-AF65-F5344CB8AC3E}">
        <p14:creationId xmlns:p14="http://schemas.microsoft.com/office/powerpoint/2010/main" val="272929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CFB37DB-3B76-6EE5-AE94-0C0EB5FA9379}"/>
              </a:ext>
            </a:extLst>
          </p:cNvPr>
          <p:cNvSpPr>
            <a:spLocks noGrp="1"/>
          </p:cNvSpPr>
          <p:nvPr>
            <p:ph type="title"/>
          </p:nvPr>
        </p:nvSpPr>
        <p:spPr/>
        <p:txBody>
          <a:bodyPr vert="horz" lIns="91440" tIns="45720" rIns="91440" bIns="45720" rtlCol="0" anchor="ctr" anchorCtr="0">
            <a:normAutofit/>
          </a:bodyPr>
          <a:lstStyle/>
          <a:p>
            <a:r>
              <a:rPr lang="en-US" sz="4800" b="1" kern="1200" err="1">
                <a:solidFill>
                  <a:schemeClr val="accent5"/>
                </a:solidFill>
                <a:latin typeface="+mj-lt"/>
                <a:ea typeface="+mj-ea"/>
                <a:cs typeface="+mj-cs"/>
              </a:rPr>
              <a:t>Pollwatcher</a:t>
            </a:r>
            <a:r>
              <a:rPr lang="en-US" sz="4800" b="1" kern="1200" dirty="0">
                <a:solidFill>
                  <a:schemeClr val="accent5"/>
                </a:solidFill>
                <a:latin typeface="+mj-lt"/>
                <a:ea typeface="+mj-ea"/>
                <a:cs typeface="+mj-cs"/>
              </a:rPr>
              <a:t> Rights</a:t>
            </a:r>
          </a:p>
        </p:txBody>
      </p:sp>
      <p:sp>
        <p:nvSpPr>
          <p:cNvPr id="5" name="Content Placeholder 4">
            <a:extLst>
              <a:ext uri="{FF2B5EF4-FFF2-40B4-BE49-F238E27FC236}">
                <a16:creationId xmlns:a16="http://schemas.microsoft.com/office/drawing/2014/main" id="{8303D3D5-D0E5-50D1-0E27-D5C7D48979F9}"/>
              </a:ext>
            </a:extLst>
          </p:cNvPr>
          <p:cNvSpPr>
            <a:spLocks noGrp="1"/>
          </p:cNvSpPr>
          <p:nvPr>
            <p:ph sz="quarter" idx="10"/>
          </p:nvPr>
        </p:nvSpPr>
        <p:spPr/>
        <p:txBody>
          <a:bodyPr vert="horz" lIns="91440" tIns="45720" rIns="91440" bIns="45720" rtlCol="0" anchor="t">
            <a:normAutofit/>
          </a:bodyPr>
          <a:lstStyle/>
          <a:p>
            <a:pPr marL="342900" indent="-342900">
              <a:lnSpc>
                <a:spcPct val="100000"/>
              </a:lnSpc>
              <a:buFont typeface="Arial,Sans-Serif"/>
              <a:buChar char="•"/>
            </a:pPr>
            <a:r>
              <a:rPr lang="en-US" sz="1900" dirty="0">
                <a:solidFill>
                  <a:schemeClr val="tx2"/>
                </a:solidFill>
              </a:rPr>
              <a:t>May OBSERVE all proceedings and reasonably requested records pertaining to the conduct of the election</a:t>
            </a:r>
          </a:p>
          <a:p>
            <a:pPr marL="342900" indent="-342900">
              <a:lnSpc>
                <a:spcPct val="100000"/>
              </a:lnSpc>
              <a:buFont typeface="Arial,Sans-Serif"/>
              <a:buChar char="•"/>
            </a:pPr>
            <a:r>
              <a:rPr lang="en-US" sz="1900" dirty="0">
                <a:solidFill>
                  <a:schemeClr val="tx2"/>
                </a:solidFill>
              </a:rPr>
              <a:t>LOOK but don’t touch – </a:t>
            </a:r>
            <a:r>
              <a:rPr lang="en-US" sz="1900" err="1">
                <a:solidFill>
                  <a:schemeClr val="tx2"/>
                </a:solidFill>
              </a:rPr>
              <a:t>pollwatchers</a:t>
            </a:r>
            <a:r>
              <a:rPr lang="en-US" sz="1900" dirty="0">
                <a:solidFill>
                  <a:schemeClr val="tx2"/>
                </a:solidFill>
              </a:rPr>
              <a:t> cannot touch or handle any of the materials</a:t>
            </a:r>
          </a:p>
          <a:p>
            <a:pPr marL="342900" indent="-342900">
              <a:lnSpc>
                <a:spcPct val="100000"/>
              </a:lnSpc>
              <a:buFont typeface="Arial,Sans-Serif"/>
              <a:buChar char="•"/>
            </a:pPr>
            <a:r>
              <a:rPr lang="en-US" sz="1900" dirty="0">
                <a:solidFill>
                  <a:schemeClr val="tx2"/>
                </a:solidFill>
              </a:rPr>
              <a:t>May come and go throughout the day</a:t>
            </a:r>
            <a:endParaRPr lang="en-US" sz="1900">
              <a:solidFill>
                <a:schemeClr val="tx2"/>
              </a:solidFill>
            </a:endParaRPr>
          </a:p>
          <a:p>
            <a:pPr marL="342900" indent="-342900">
              <a:lnSpc>
                <a:spcPct val="100000"/>
              </a:lnSpc>
              <a:buFont typeface="Arial,Sans-Serif"/>
              <a:buChar char="•"/>
            </a:pPr>
            <a:r>
              <a:rPr lang="en-US" sz="1900" dirty="0">
                <a:solidFill>
                  <a:schemeClr val="tx2"/>
                </a:solidFill>
              </a:rPr>
              <a:t>May call attention to incorrect procedure</a:t>
            </a:r>
          </a:p>
          <a:p>
            <a:pPr marL="342900" indent="-342900">
              <a:lnSpc>
                <a:spcPct val="100000"/>
              </a:lnSpc>
              <a:buFont typeface="Arial,Sans-Serif"/>
              <a:buChar char="•"/>
            </a:pPr>
            <a:r>
              <a:rPr lang="en-US" sz="1900" dirty="0">
                <a:solidFill>
                  <a:schemeClr val="tx2"/>
                </a:solidFill>
              </a:rPr>
              <a:t>May challenge the qualifications of a voter</a:t>
            </a:r>
            <a:endParaRPr lang="en-US" dirty="0">
              <a:solidFill>
                <a:schemeClr val="tx2"/>
              </a:solidFill>
            </a:endParaRPr>
          </a:p>
        </p:txBody>
      </p:sp>
    </p:spTree>
    <p:extLst>
      <p:ext uri="{BB962C8B-B14F-4D97-AF65-F5344CB8AC3E}">
        <p14:creationId xmlns:p14="http://schemas.microsoft.com/office/powerpoint/2010/main" val="4289950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C1A2E6-23B6-2EBD-9D57-7A3C1A6294A1}"/>
              </a:ext>
            </a:extLst>
          </p:cNvPr>
          <p:cNvSpPr/>
          <p:nvPr/>
        </p:nvSpPr>
        <p:spPr>
          <a:xfrm>
            <a:off x="974661" y="951183"/>
            <a:ext cx="9376925" cy="1231107"/>
          </a:xfrm>
          <a:prstGeom prst="rect">
            <a:avLst/>
          </a:prstGeom>
          <a:noFill/>
        </p:spPr>
        <p:txBody>
          <a:bodyPr spcFirstLastPara="1" wrap="none" lIns="121920" tIns="60960" rIns="121920" bIns="60960" numCol="1" anchor="t">
            <a:prstTxWarp prst="textArchUp">
              <a:avLst/>
            </a:prstTxWarp>
            <a:spAutoFit/>
          </a:bodyPr>
          <a:lstStyle/>
          <a:p>
            <a:pPr algn="ctr"/>
            <a:r>
              <a:rPr lang="en-US" sz="6000" dirty="0">
                <a:solidFill>
                  <a:srgbClr val="3D9072"/>
                </a:solidFill>
              </a:rPr>
              <a:t>Campaign Free Zone</a:t>
            </a:r>
          </a:p>
        </p:txBody>
      </p:sp>
      <p:sp>
        <p:nvSpPr>
          <p:cNvPr id="7" name="TextBox 6">
            <a:extLst>
              <a:ext uri="{FF2B5EF4-FFF2-40B4-BE49-F238E27FC236}">
                <a16:creationId xmlns:a16="http://schemas.microsoft.com/office/drawing/2014/main" id="{31CB2D6C-B990-C070-78EC-6EA7E8E5F4BC}"/>
              </a:ext>
            </a:extLst>
          </p:cNvPr>
          <p:cNvSpPr txBox="1"/>
          <p:nvPr/>
        </p:nvSpPr>
        <p:spPr>
          <a:xfrm>
            <a:off x="1210554" y="1900570"/>
            <a:ext cx="10194588" cy="461665"/>
          </a:xfrm>
          <a:prstGeom prst="rect">
            <a:avLst/>
          </a:prstGeom>
          <a:noFill/>
        </p:spPr>
        <p:txBody>
          <a:bodyPr wrap="square" rtlCol="0">
            <a:spAutoFit/>
          </a:bodyPr>
          <a:lstStyle/>
          <a:p>
            <a:r>
              <a:rPr lang="en-US" sz="2400">
                <a:solidFill>
                  <a:schemeClr val="bg2"/>
                </a:solidFill>
                <a:latin typeface="Be Vietnam"/>
              </a:rPr>
              <a:t>100 HORIZONTAL FEET FROM THE </a:t>
            </a:r>
            <a:r>
              <a:rPr lang="en-US" sz="2400" b="1" u="sng">
                <a:solidFill>
                  <a:schemeClr val="bg2"/>
                </a:solidFill>
                <a:latin typeface="Be Vietnam"/>
              </a:rPr>
              <a:t>ENTRANCE</a:t>
            </a:r>
            <a:r>
              <a:rPr lang="en-US" sz="2400">
                <a:solidFill>
                  <a:schemeClr val="bg2"/>
                </a:solidFill>
                <a:latin typeface="Be Vietnam"/>
              </a:rPr>
              <a:t> TO THE POLLING PLACE/ROOM</a:t>
            </a:r>
          </a:p>
        </p:txBody>
      </p:sp>
      <p:sp>
        <p:nvSpPr>
          <p:cNvPr id="9" name="TextBox 8">
            <a:extLst>
              <a:ext uri="{FF2B5EF4-FFF2-40B4-BE49-F238E27FC236}">
                <a16:creationId xmlns:a16="http://schemas.microsoft.com/office/drawing/2014/main" id="{418AB240-1348-CD9B-5469-097206B55D85}"/>
              </a:ext>
            </a:extLst>
          </p:cNvPr>
          <p:cNvSpPr txBox="1"/>
          <p:nvPr/>
        </p:nvSpPr>
        <p:spPr>
          <a:xfrm>
            <a:off x="1872035" y="4847737"/>
            <a:ext cx="8871625" cy="1241237"/>
          </a:xfrm>
          <a:prstGeom prst="rect">
            <a:avLst/>
          </a:prstGeom>
          <a:noFill/>
        </p:spPr>
        <p:txBody>
          <a:bodyPr wrap="square" lIns="91440" tIns="45720" rIns="91440" bIns="45720" rtlCol="0" anchor="t">
            <a:spAutoFit/>
          </a:bodyPr>
          <a:lstStyle/>
          <a:p>
            <a:pPr algn="ctr"/>
            <a:r>
              <a:rPr lang="en-US" sz="3700" u="sng" dirty="0">
                <a:solidFill>
                  <a:schemeClr val="tx2"/>
                </a:solidFill>
                <a:latin typeface="Be Vietnam"/>
              </a:rPr>
              <a:t>YOU ARE THE SOLE AUTHORITY OF THE CAMPAIGN FREE ZONE!</a:t>
            </a:r>
          </a:p>
        </p:txBody>
      </p:sp>
      <p:sp>
        <p:nvSpPr>
          <p:cNvPr id="10" name="TextBox 9">
            <a:extLst>
              <a:ext uri="{FF2B5EF4-FFF2-40B4-BE49-F238E27FC236}">
                <a16:creationId xmlns:a16="http://schemas.microsoft.com/office/drawing/2014/main" id="{26CA90AF-58F2-CEC4-FF36-771C13B52DF9}"/>
              </a:ext>
            </a:extLst>
          </p:cNvPr>
          <p:cNvSpPr txBox="1"/>
          <p:nvPr/>
        </p:nvSpPr>
        <p:spPr>
          <a:xfrm>
            <a:off x="2015622" y="2185301"/>
            <a:ext cx="2941860" cy="420564"/>
          </a:xfrm>
          <a:prstGeom prst="rect">
            <a:avLst/>
          </a:prstGeom>
          <a:noFill/>
        </p:spPr>
        <p:txBody>
          <a:bodyPr wrap="square" rtlCol="0">
            <a:spAutoFit/>
          </a:bodyPr>
          <a:lstStyle/>
          <a:p>
            <a:r>
              <a:rPr lang="en-US" sz="2133">
                <a:solidFill>
                  <a:srgbClr val="2C3932"/>
                </a:solidFill>
                <a:latin typeface="Be Vietnam"/>
              </a:rPr>
              <a:t>No Campaign Signs</a:t>
            </a:r>
          </a:p>
        </p:txBody>
      </p:sp>
      <p:sp>
        <p:nvSpPr>
          <p:cNvPr id="11" name="TextBox 10">
            <a:extLst>
              <a:ext uri="{FF2B5EF4-FFF2-40B4-BE49-F238E27FC236}">
                <a16:creationId xmlns:a16="http://schemas.microsoft.com/office/drawing/2014/main" id="{5D4662E4-25DD-5FA5-29C4-CA5FC1F09C26}"/>
              </a:ext>
            </a:extLst>
          </p:cNvPr>
          <p:cNvSpPr txBox="1"/>
          <p:nvPr/>
        </p:nvSpPr>
        <p:spPr>
          <a:xfrm>
            <a:off x="3491044" y="3502987"/>
            <a:ext cx="4760720" cy="420564"/>
          </a:xfrm>
          <a:prstGeom prst="rect">
            <a:avLst/>
          </a:prstGeom>
          <a:noFill/>
        </p:spPr>
        <p:txBody>
          <a:bodyPr wrap="square" rtlCol="0">
            <a:spAutoFit/>
          </a:bodyPr>
          <a:lstStyle/>
          <a:p>
            <a:r>
              <a:rPr lang="en-US" sz="2133">
                <a:solidFill>
                  <a:srgbClr val="2C3932"/>
                </a:solidFill>
                <a:latin typeface="Be Vietnam"/>
              </a:rPr>
              <a:t>No Campaign Buttons, Hats, or Shirts</a:t>
            </a:r>
          </a:p>
        </p:txBody>
      </p:sp>
      <p:sp>
        <p:nvSpPr>
          <p:cNvPr id="12" name="TextBox 11">
            <a:extLst>
              <a:ext uri="{FF2B5EF4-FFF2-40B4-BE49-F238E27FC236}">
                <a16:creationId xmlns:a16="http://schemas.microsoft.com/office/drawing/2014/main" id="{DE9109C4-C672-B130-52C7-DFA5966B3A9F}"/>
              </a:ext>
            </a:extLst>
          </p:cNvPr>
          <p:cNvSpPr txBox="1"/>
          <p:nvPr/>
        </p:nvSpPr>
        <p:spPr>
          <a:xfrm>
            <a:off x="2639707" y="2833984"/>
            <a:ext cx="4033736" cy="420564"/>
          </a:xfrm>
          <a:prstGeom prst="rect">
            <a:avLst/>
          </a:prstGeom>
          <a:noFill/>
        </p:spPr>
        <p:txBody>
          <a:bodyPr wrap="square" rtlCol="0">
            <a:spAutoFit/>
          </a:bodyPr>
          <a:lstStyle/>
          <a:p>
            <a:r>
              <a:rPr lang="en-US" sz="2133">
                <a:solidFill>
                  <a:srgbClr val="2C3932"/>
                </a:solidFill>
                <a:latin typeface="Be Vietnam"/>
              </a:rPr>
              <a:t>No Electioneering of Any Kind</a:t>
            </a:r>
          </a:p>
        </p:txBody>
      </p:sp>
      <p:pic>
        <p:nvPicPr>
          <p:cNvPr id="14" name="Graphic 13" descr="Checkbox Checked outline">
            <a:extLst>
              <a:ext uri="{FF2B5EF4-FFF2-40B4-BE49-F238E27FC236}">
                <a16:creationId xmlns:a16="http://schemas.microsoft.com/office/drawing/2014/main" id="{0FB03B55-58EB-956B-7DC6-9BF6744D5A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7537" y="2053112"/>
            <a:ext cx="618245" cy="618245"/>
          </a:xfrm>
          <a:prstGeom prst="rect">
            <a:avLst/>
          </a:prstGeom>
        </p:spPr>
      </p:pic>
      <p:pic>
        <p:nvPicPr>
          <p:cNvPr id="15" name="Graphic 14" descr="Checkbox Checked outline">
            <a:extLst>
              <a:ext uri="{FF2B5EF4-FFF2-40B4-BE49-F238E27FC236}">
                <a16:creationId xmlns:a16="http://schemas.microsoft.com/office/drawing/2014/main" id="{5C3D51A5-84C2-DEF3-761F-538673F64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5782" y="2783130"/>
            <a:ext cx="618245" cy="618245"/>
          </a:xfrm>
          <a:prstGeom prst="rect">
            <a:avLst/>
          </a:prstGeom>
        </p:spPr>
      </p:pic>
      <p:pic>
        <p:nvPicPr>
          <p:cNvPr id="16" name="Graphic 15" descr="Checkbox Checked outline">
            <a:extLst>
              <a:ext uri="{FF2B5EF4-FFF2-40B4-BE49-F238E27FC236}">
                <a16:creationId xmlns:a16="http://schemas.microsoft.com/office/drawing/2014/main" id="{689CB17E-09DC-6332-448F-8083D8A1A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8829" y="3411777"/>
            <a:ext cx="618245" cy="618245"/>
          </a:xfrm>
          <a:prstGeom prst="rect">
            <a:avLst/>
          </a:prstGeom>
        </p:spPr>
      </p:pic>
      <p:pic>
        <p:nvPicPr>
          <p:cNvPr id="18" name="Graphic 17" descr="No sign with solid fill">
            <a:extLst>
              <a:ext uri="{FF2B5EF4-FFF2-40B4-BE49-F238E27FC236}">
                <a16:creationId xmlns:a16="http://schemas.microsoft.com/office/drawing/2014/main" id="{C98F875B-51D2-50FE-F9F9-3787C493EC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5594" y="1568985"/>
            <a:ext cx="2784921" cy="2774761"/>
          </a:xfrm>
          <a:prstGeom prst="rect">
            <a:avLst/>
          </a:prstGeom>
        </p:spPr>
      </p:pic>
    </p:spTree>
    <p:extLst>
      <p:ext uri="{BB962C8B-B14F-4D97-AF65-F5344CB8AC3E}">
        <p14:creationId xmlns:p14="http://schemas.microsoft.com/office/powerpoint/2010/main" val="388404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144AE-EBB5-38E8-87C6-FF8DD1EB2D45}"/>
              </a:ext>
            </a:extLst>
          </p:cNvPr>
          <p:cNvSpPr>
            <a:spLocks noGrp="1"/>
          </p:cNvSpPr>
          <p:nvPr>
            <p:ph type="ctrTitle"/>
          </p:nvPr>
        </p:nvSpPr>
        <p:spPr/>
        <p:txBody>
          <a:bodyPr/>
          <a:lstStyle/>
          <a:p>
            <a:pPr algn="ctr"/>
            <a:r>
              <a:rPr lang="en-US" sz="9600" b="1" dirty="0">
                <a:solidFill>
                  <a:schemeClr val="accent3"/>
                </a:solidFill>
              </a:rPr>
              <a:t>Before The Polls Open</a:t>
            </a:r>
          </a:p>
        </p:txBody>
      </p:sp>
    </p:spTree>
    <p:extLst>
      <p:ext uri="{BB962C8B-B14F-4D97-AF65-F5344CB8AC3E}">
        <p14:creationId xmlns:p14="http://schemas.microsoft.com/office/powerpoint/2010/main" val="258767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276F7D-AF5F-F07C-D73F-B26A8F4BF48D}"/>
              </a:ext>
            </a:extLst>
          </p:cNvPr>
          <p:cNvSpPr>
            <a:spLocks noGrp="1"/>
          </p:cNvSpPr>
          <p:nvPr>
            <p:ph type="title"/>
          </p:nvPr>
        </p:nvSpPr>
        <p:spPr>
          <a:xfrm>
            <a:off x="2661920" y="802640"/>
            <a:ext cx="6569456" cy="914400"/>
          </a:xfrm>
        </p:spPr>
        <p:txBody>
          <a:bodyPr>
            <a:noAutofit/>
          </a:bodyPr>
          <a:lstStyle/>
          <a:p>
            <a:r>
              <a:rPr lang="en-US" sz="6600" dirty="0">
                <a:solidFill>
                  <a:schemeClr val="accent5"/>
                </a:solidFill>
              </a:rPr>
              <a:t>Getting Started</a:t>
            </a:r>
          </a:p>
        </p:txBody>
      </p:sp>
      <p:sp>
        <p:nvSpPr>
          <p:cNvPr id="7" name="Content Placeholder 6">
            <a:extLst>
              <a:ext uri="{FF2B5EF4-FFF2-40B4-BE49-F238E27FC236}">
                <a16:creationId xmlns:a16="http://schemas.microsoft.com/office/drawing/2014/main" id="{2F566ACF-F60D-E8C3-AD4A-EA890E8B0353}"/>
              </a:ext>
            </a:extLst>
          </p:cNvPr>
          <p:cNvSpPr>
            <a:spLocks noGrp="1"/>
          </p:cNvSpPr>
          <p:nvPr>
            <p:ph sz="quarter" idx="10"/>
          </p:nvPr>
        </p:nvSpPr>
        <p:spPr>
          <a:xfrm>
            <a:off x="379828" y="1828057"/>
            <a:ext cx="8494542" cy="3201885"/>
          </a:xfrm>
        </p:spPr>
        <p:txBody>
          <a:bodyPr vert="horz" lIns="91440" tIns="45720" rIns="91440" bIns="45720" rtlCol="0" anchor="ctr">
            <a:noAutofit/>
          </a:bodyPr>
          <a:lstStyle/>
          <a:p>
            <a:r>
              <a:rPr lang="en-US" sz="2400" b="1" dirty="0">
                <a:solidFill>
                  <a:schemeClr val="accent1"/>
                </a:solidFill>
              </a:rPr>
              <a:t>Arrive at your designated time</a:t>
            </a:r>
          </a:p>
          <a:p>
            <a:r>
              <a:rPr lang="en-US" sz="2400" b="1" dirty="0">
                <a:solidFill>
                  <a:schemeClr val="accent1"/>
                </a:solidFill>
              </a:rPr>
              <a:t>If judge do not show up – </a:t>
            </a:r>
            <a:r>
              <a:rPr lang="en-US" sz="2400" b="1" dirty="0">
                <a:solidFill>
                  <a:schemeClr val="accent5"/>
                </a:solidFill>
              </a:rPr>
              <a:t>CALL!</a:t>
            </a:r>
          </a:p>
          <a:p>
            <a:r>
              <a:rPr lang="en-US" sz="2400" b="1" dirty="0">
                <a:solidFill>
                  <a:schemeClr val="accent1"/>
                </a:solidFill>
              </a:rPr>
              <a:t>Check supplies – is anything missing? </a:t>
            </a:r>
            <a:r>
              <a:rPr lang="en-US" sz="2400" b="1" dirty="0">
                <a:solidFill>
                  <a:schemeClr val="accent5"/>
                </a:solidFill>
              </a:rPr>
              <a:t>CALL!</a:t>
            </a:r>
          </a:p>
          <a:p>
            <a:r>
              <a:rPr lang="en-US" sz="2400" b="1" dirty="0">
                <a:solidFill>
                  <a:schemeClr val="accent5"/>
                </a:solidFill>
                <a:ea typeface="+mn-lt"/>
                <a:cs typeface="+mn-lt"/>
              </a:rPr>
              <a:t>CALL!</a:t>
            </a:r>
            <a:r>
              <a:rPr lang="en-US" sz="2400" b="1" dirty="0">
                <a:solidFill>
                  <a:schemeClr val="accent1"/>
                </a:solidFill>
                <a:ea typeface="+mn-lt"/>
                <a:cs typeface="+mn-lt"/>
              </a:rPr>
              <a:t> your Election Authority if you run into ANY issues!</a:t>
            </a:r>
            <a:endParaRPr lang="en-US" sz="2400" dirty="0">
              <a:solidFill>
                <a:schemeClr val="accent1"/>
              </a:solidFill>
            </a:endParaRPr>
          </a:p>
        </p:txBody>
      </p:sp>
      <p:pic>
        <p:nvPicPr>
          <p:cNvPr id="6" name="Graphic 5" descr="Phone Vibration with solid fill">
            <a:extLst>
              <a:ext uri="{FF2B5EF4-FFF2-40B4-BE49-F238E27FC236}">
                <a16:creationId xmlns:a16="http://schemas.microsoft.com/office/drawing/2014/main" id="{C63C9622-86CB-4365-0C45-E595144E1E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5345" y="2354904"/>
            <a:ext cx="2148192" cy="2148192"/>
          </a:xfrm>
          <a:prstGeom prst="rect">
            <a:avLst/>
          </a:prstGeom>
        </p:spPr>
      </p:pic>
    </p:spTree>
    <p:extLst>
      <p:ext uri="{BB962C8B-B14F-4D97-AF65-F5344CB8AC3E}">
        <p14:creationId xmlns:p14="http://schemas.microsoft.com/office/powerpoint/2010/main" val="98726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FBA13-6508-0D42-23BE-D8B2F8E1BE5D}"/>
              </a:ext>
            </a:extLst>
          </p:cNvPr>
          <p:cNvSpPr>
            <a:spLocks noGrp="1"/>
          </p:cNvSpPr>
          <p:nvPr>
            <p:ph type="title"/>
          </p:nvPr>
        </p:nvSpPr>
        <p:spPr>
          <a:xfrm>
            <a:off x="22759" y="802640"/>
            <a:ext cx="7534656" cy="914400"/>
          </a:xfrm>
        </p:spPr>
        <p:txBody>
          <a:bodyPr>
            <a:noAutofit/>
          </a:bodyPr>
          <a:lstStyle/>
          <a:p>
            <a:pPr algn="ctr"/>
            <a:r>
              <a:rPr lang="en-US" sz="3600" dirty="0">
                <a:solidFill>
                  <a:schemeClr val="accent5"/>
                </a:solidFill>
              </a:rPr>
              <a:t>Take Your Oath of Judge of Election And Complete  Your Expense Sheet</a:t>
            </a:r>
          </a:p>
        </p:txBody>
      </p:sp>
      <p:sp>
        <p:nvSpPr>
          <p:cNvPr id="2" name="Text Placeholder 1">
            <a:extLst>
              <a:ext uri="{FF2B5EF4-FFF2-40B4-BE49-F238E27FC236}">
                <a16:creationId xmlns:a16="http://schemas.microsoft.com/office/drawing/2014/main" id="{815D2A34-BA8E-1A73-6221-7C5D6B246F60}"/>
              </a:ext>
            </a:extLst>
          </p:cNvPr>
          <p:cNvSpPr>
            <a:spLocks noGrp="1"/>
          </p:cNvSpPr>
          <p:nvPr>
            <p:ph sz="quarter" idx="12"/>
          </p:nvPr>
        </p:nvSpPr>
        <p:spPr>
          <a:xfrm>
            <a:off x="802031" y="1714822"/>
            <a:ext cx="5976112" cy="4483608"/>
          </a:xfrm>
          <a:solidFill>
            <a:schemeClr val="bg2"/>
          </a:solidFill>
        </p:spPr>
        <p:txBody>
          <a:bodyPr vert="horz" lIns="91440" tIns="45720" rIns="91440" bIns="45720" rtlCol="0" anchor="ctr">
            <a:noAutofit/>
          </a:bodyPr>
          <a:lstStyle/>
          <a:p>
            <a:pPr algn="ctr"/>
            <a:r>
              <a:rPr lang="en-US" sz="2400" dirty="0">
                <a:solidFill>
                  <a:schemeClr val="tx2"/>
                </a:solidFill>
              </a:rPr>
              <a:t>“I do solemnly swear (or affirm, as the case may be), that I will support the Constitution of the United States and the Constitution of the State of Illinois, and that I will faithfully discharge the duties of the office of judge of election, according to the best of my ability, and (in the case of a registered voter, that I am entitled to vote at this election).”</a:t>
            </a:r>
            <a:endParaRPr lang="en-US"/>
          </a:p>
        </p:txBody>
      </p:sp>
      <p:pic>
        <p:nvPicPr>
          <p:cNvPr id="5" name="Picture Placeholder 19" descr="A document with a blank space&#10;&#10;Description automatically generated with medium confidence">
            <a:extLst>
              <a:ext uri="{FF2B5EF4-FFF2-40B4-BE49-F238E27FC236}">
                <a16:creationId xmlns:a16="http://schemas.microsoft.com/office/drawing/2014/main" id="{C5C9200B-2EE1-AE7A-6D0F-97FFFB59CB01}"/>
              </a:ext>
            </a:extLst>
          </p:cNvPr>
          <p:cNvPicPr>
            <a:picLocks noChangeAspect="1"/>
          </p:cNvPicPr>
          <p:nvPr/>
        </p:nvPicPr>
        <p:blipFill>
          <a:blip r:embed="rId2"/>
          <a:srcRect l="3122" r="3122"/>
          <a:stretch>
            <a:fillRect/>
          </a:stretch>
        </p:blipFill>
        <p:spPr>
          <a:xfrm>
            <a:off x="7466932" y="802907"/>
            <a:ext cx="4093083" cy="5353786"/>
          </a:xfrm>
          <a:prstGeom prst="rect">
            <a:avLst/>
          </a:prstGeom>
        </p:spPr>
      </p:pic>
      <p:sp>
        <p:nvSpPr>
          <p:cNvPr id="4" name="TextBox 3">
            <a:extLst>
              <a:ext uri="{FF2B5EF4-FFF2-40B4-BE49-F238E27FC236}">
                <a16:creationId xmlns:a16="http://schemas.microsoft.com/office/drawing/2014/main" id="{307819B6-41A1-9B17-D21C-F342338FD586}"/>
              </a:ext>
            </a:extLst>
          </p:cNvPr>
          <p:cNvSpPr txBox="1"/>
          <p:nvPr/>
        </p:nvSpPr>
        <p:spPr>
          <a:xfrm>
            <a:off x="7123358" y="5741194"/>
            <a:ext cx="4780230" cy="830997"/>
          </a:xfrm>
          <a:prstGeom prst="rect">
            <a:avLst/>
          </a:prstGeom>
          <a:solidFill>
            <a:schemeClr val="accent4"/>
          </a:solidFill>
        </p:spPr>
        <p:txBody>
          <a:bodyPr wrap="square" lIns="91440" tIns="45720" rIns="91440" bIns="45720" rtlCol="0" anchor="t">
            <a:spAutoFit/>
          </a:bodyPr>
          <a:lstStyle/>
          <a:p>
            <a:pPr algn="ctr"/>
            <a:r>
              <a:rPr lang="en-US" sz="2400" dirty="0">
                <a:solidFill>
                  <a:schemeClr val="tx2"/>
                </a:solidFill>
                <a:latin typeface="Be Vietnam"/>
              </a:rPr>
              <a:t>Sign the form and place it back in your materials.</a:t>
            </a:r>
          </a:p>
        </p:txBody>
      </p:sp>
    </p:spTree>
    <p:extLst>
      <p:ext uri="{BB962C8B-B14F-4D97-AF65-F5344CB8AC3E}">
        <p14:creationId xmlns:p14="http://schemas.microsoft.com/office/powerpoint/2010/main" val="83808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CF3360-810E-DDB5-392B-2B27F52AC717}"/>
              </a:ext>
            </a:extLst>
          </p:cNvPr>
          <p:cNvSpPr>
            <a:spLocks noGrp="1"/>
          </p:cNvSpPr>
          <p:nvPr>
            <p:ph type="title"/>
          </p:nvPr>
        </p:nvSpPr>
        <p:spPr>
          <a:xfrm>
            <a:off x="701040" y="609600"/>
            <a:ext cx="10786872" cy="914400"/>
          </a:xfrm>
        </p:spPr>
        <p:txBody>
          <a:bodyPr vert="horz" lIns="91440" tIns="45720" rIns="91440" bIns="45720" rtlCol="0" anchor="ctr" anchorCtr="0">
            <a:noAutofit/>
          </a:bodyPr>
          <a:lstStyle/>
          <a:p>
            <a:pPr algn="ctr"/>
            <a:r>
              <a:rPr lang="en-US" sz="6000" b="1" kern="1200" dirty="0">
                <a:solidFill>
                  <a:schemeClr val="accent5"/>
                </a:solidFill>
                <a:latin typeface="+mj-lt"/>
                <a:ea typeface="+mj-ea"/>
                <a:cs typeface="+mj-cs"/>
              </a:rPr>
              <a:t>Setting Up The Polling Place</a:t>
            </a:r>
          </a:p>
        </p:txBody>
      </p:sp>
      <p:sp>
        <p:nvSpPr>
          <p:cNvPr id="6" name="TextBox 5">
            <a:extLst>
              <a:ext uri="{FF2B5EF4-FFF2-40B4-BE49-F238E27FC236}">
                <a16:creationId xmlns:a16="http://schemas.microsoft.com/office/drawing/2014/main" id="{E52AD27B-3F31-038C-D2A2-1B618FC81866}"/>
              </a:ext>
            </a:extLst>
          </p:cNvPr>
          <p:cNvSpPr txBox="1"/>
          <p:nvPr/>
        </p:nvSpPr>
        <p:spPr>
          <a:xfrm>
            <a:off x="396240" y="2407153"/>
            <a:ext cx="11409680" cy="3277820"/>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lvl="0" indent="-285750" rtl="0">
              <a:lnSpc>
                <a:spcPct val="150000"/>
              </a:lnSpc>
              <a:buFont typeface="Arial,Sans-Serif"/>
              <a:buChar char="•"/>
            </a:pPr>
            <a:r>
              <a:rPr lang="en-US" baseline="0" dirty="0">
                <a:solidFill>
                  <a:schemeClr val="tx2"/>
                </a:solidFill>
                <a:latin typeface="Neue Haas Grotesk Text Pro"/>
                <a:ea typeface="Arial"/>
                <a:cs typeface="Arial"/>
              </a:rPr>
              <a:t>Most polling places will be set up for you in advance.</a:t>
            </a:r>
            <a:r>
              <a:rPr lang="en-US" dirty="0">
                <a:solidFill>
                  <a:schemeClr val="tx2"/>
                </a:solidFill>
                <a:latin typeface="Neue Haas Grotesk Text Pro"/>
                <a:ea typeface="Arial"/>
                <a:cs typeface="Arial"/>
              </a:rPr>
              <a:t>​</a:t>
            </a:r>
            <a:endParaRPr lang="en-US">
              <a:solidFill>
                <a:schemeClr val="tx2"/>
              </a:solidFill>
            </a:endParaRPr>
          </a:p>
          <a:p>
            <a:pPr marL="285750" lvl="0" indent="-285750" rtl="0">
              <a:lnSpc>
                <a:spcPct val="150000"/>
              </a:lnSpc>
              <a:buFont typeface="Arial,Sans-Serif"/>
              <a:buChar char="•"/>
            </a:pPr>
            <a:r>
              <a:rPr lang="en-US" baseline="0" dirty="0">
                <a:solidFill>
                  <a:schemeClr val="tx2"/>
                </a:solidFill>
                <a:latin typeface="Neue Haas Grotesk Text Pro"/>
                <a:ea typeface="Arial"/>
                <a:cs typeface="Arial"/>
              </a:rPr>
              <a:t>Configure your voting area with attention to:</a:t>
            </a:r>
            <a:r>
              <a:rPr lang="en-US" dirty="0">
                <a:solidFill>
                  <a:schemeClr val="tx2"/>
                </a:solidFill>
                <a:latin typeface="Neue Haas Grotesk Text Pro"/>
                <a:ea typeface="Arial"/>
                <a:cs typeface="Arial"/>
              </a:rPr>
              <a:t>​</a:t>
            </a:r>
          </a:p>
          <a:p>
            <a:pPr>
              <a:lnSpc>
                <a:spcPct val="150000"/>
              </a:lnSpc>
            </a:pPr>
            <a:r>
              <a:rPr lang="en-US" dirty="0">
                <a:solidFill>
                  <a:schemeClr val="tx2"/>
                </a:solidFill>
                <a:latin typeface="Neue Haas Grotesk Text Pro"/>
                <a:ea typeface="Arial"/>
                <a:cs typeface="Arial"/>
              </a:rPr>
              <a:t>        </a:t>
            </a:r>
            <a:r>
              <a:rPr lang="en-US" baseline="0" dirty="0">
                <a:solidFill>
                  <a:schemeClr val="tx2"/>
                </a:solidFill>
                <a:latin typeface="Neue Haas Grotesk Text Pro"/>
                <a:ea typeface="Arial"/>
                <a:cs typeface="Arial"/>
              </a:rPr>
              <a:t>- Efficient flow of voters</a:t>
            </a:r>
            <a:r>
              <a:rPr lang="en-US" dirty="0">
                <a:solidFill>
                  <a:schemeClr val="tx2"/>
                </a:solidFill>
                <a:latin typeface="Neue Haas Grotesk Text Pro"/>
                <a:ea typeface="Arial"/>
                <a:cs typeface="Arial"/>
              </a:rPr>
              <a:t>​</a:t>
            </a:r>
          </a:p>
          <a:p>
            <a:pPr>
              <a:lnSpc>
                <a:spcPct val="150000"/>
              </a:lnSpc>
            </a:pPr>
            <a:r>
              <a:rPr lang="en-US" dirty="0">
                <a:solidFill>
                  <a:schemeClr val="tx2"/>
                </a:solidFill>
                <a:latin typeface="Neue Haas Grotesk Text Pro"/>
                <a:ea typeface="Arial"/>
                <a:cs typeface="Arial"/>
              </a:rPr>
              <a:t>        </a:t>
            </a:r>
            <a:r>
              <a:rPr lang="en-US" baseline="0" dirty="0">
                <a:solidFill>
                  <a:schemeClr val="tx2"/>
                </a:solidFill>
                <a:latin typeface="Neue Haas Grotesk Text Pro"/>
                <a:ea typeface="Arial"/>
                <a:cs typeface="Arial"/>
              </a:rPr>
              <a:t>- Voter privacy while voting</a:t>
            </a:r>
            <a:r>
              <a:rPr lang="en-US" dirty="0">
                <a:solidFill>
                  <a:schemeClr val="tx2"/>
                </a:solidFill>
                <a:latin typeface="Neue Haas Grotesk Text Pro"/>
                <a:ea typeface="Arial"/>
                <a:cs typeface="Arial"/>
              </a:rPr>
              <a:t>​</a:t>
            </a:r>
          </a:p>
          <a:p>
            <a:pPr>
              <a:lnSpc>
                <a:spcPct val="150000"/>
              </a:lnSpc>
            </a:pPr>
            <a:r>
              <a:rPr lang="en-US" dirty="0">
                <a:solidFill>
                  <a:schemeClr val="tx2"/>
                </a:solidFill>
                <a:latin typeface="Neue Haas Grotesk Text Pro"/>
                <a:ea typeface="Arial"/>
                <a:cs typeface="Arial"/>
              </a:rPr>
              <a:t>        </a:t>
            </a:r>
            <a:r>
              <a:rPr lang="en-US" baseline="0" dirty="0">
                <a:solidFill>
                  <a:schemeClr val="tx2"/>
                </a:solidFill>
                <a:latin typeface="Neue Haas Grotesk Text Pro"/>
                <a:ea typeface="Arial"/>
                <a:cs typeface="Arial"/>
              </a:rPr>
              <a:t>- Tabulator remains in full view of </a:t>
            </a:r>
            <a:r>
              <a:rPr lang="en-US" dirty="0">
                <a:solidFill>
                  <a:schemeClr val="tx2"/>
                </a:solidFill>
                <a:latin typeface="Neue Haas Grotesk Text Pro"/>
                <a:ea typeface="Arial"/>
                <a:cs typeface="Arial"/>
              </a:rPr>
              <a:t>all election</a:t>
            </a:r>
            <a:r>
              <a:rPr lang="en-US" baseline="0" dirty="0">
                <a:solidFill>
                  <a:schemeClr val="tx2"/>
                </a:solidFill>
                <a:latin typeface="Neue Haas Grotesk Text Pro"/>
                <a:ea typeface="Arial"/>
                <a:cs typeface="Arial"/>
              </a:rPr>
              <a:t> judges throughout the day </a:t>
            </a:r>
            <a:r>
              <a:rPr lang="en-US" dirty="0">
                <a:solidFill>
                  <a:schemeClr val="tx2"/>
                </a:solidFill>
                <a:latin typeface="Neue Haas Grotesk Text Pro"/>
                <a:ea typeface="Arial"/>
                <a:cs typeface="Arial"/>
              </a:rPr>
              <a:t>​</a:t>
            </a:r>
          </a:p>
          <a:p>
            <a:pPr marL="285750" lvl="3" indent="-285750">
              <a:lnSpc>
                <a:spcPct val="150000"/>
              </a:lnSpc>
              <a:buFont typeface="Arial,Sans-Serif"/>
              <a:buChar char="•"/>
            </a:pPr>
            <a:r>
              <a:rPr lang="en-US" baseline="0" dirty="0">
                <a:solidFill>
                  <a:schemeClr val="tx2"/>
                </a:solidFill>
                <a:latin typeface="Neue Haas Grotesk Text Pro"/>
                <a:ea typeface="Arial"/>
                <a:cs typeface="Arial"/>
              </a:rPr>
              <a:t>Review the </a:t>
            </a:r>
            <a:r>
              <a:rPr lang="en-US" dirty="0">
                <a:solidFill>
                  <a:schemeClr val="tx2"/>
                </a:solidFill>
                <a:latin typeface="Neue Haas Grotesk Text Pro"/>
                <a:ea typeface="Arial"/>
                <a:cs typeface="Arial"/>
              </a:rPr>
              <a:t>supply checklist </a:t>
            </a:r>
            <a:r>
              <a:rPr lang="en-US" baseline="0" dirty="0">
                <a:solidFill>
                  <a:schemeClr val="tx2"/>
                </a:solidFill>
                <a:latin typeface="Neue Haas Grotesk Text Pro"/>
                <a:ea typeface="Arial"/>
                <a:cs typeface="Arial"/>
              </a:rPr>
              <a:t>to ensure you have all the materials you will need.</a:t>
            </a:r>
            <a:r>
              <a:rPr lang="en-US" dirty="0">
                <a:solidFill>
                  <a:schemeClr val="tx2"/>
                </a:solidFill>
                <a:latin typeface="Neue Haas Grotesk Text Pro"/>
                <a:ea typeface="Arial"/>
                <a:cs typeface="Arial"/>
              </a:rPr>
              <a:t>​</a:t>
            </a:r>
          </a:p>
          <a:p>
            <a:pPr marL="285750" lvl="3" indent="-285750">
              <a:lnSpc>
                <a:spcPct val="150000"/>
              </a:lnSpc>
              <a:buFont typeface="Arial,Sans-Serif"/>
              <a:buChar char="•"/>
            </a:pPr>
            <a:r>
              <a:rPr lang="en-US" b="1" baseline="0" dirty="0">
                <a:solidFill>
                  <a:schemeClr val="tx2"/>
                </a:solidFill>
                <a:latin typeface="Neue Haas Grotesk Text Pro"/>
                <a:ea typeface="Arial"/>
                <a:cs typeface="Arial"/>
              </a:rPr>
              <a:t>Call</a:t>
            </a:r>
            <a:r>
              <a:rPr lang="en-US" baseline="0" dirty="0">
                <a:solidFill>
                  <a:schemeClr val="tx2"/>
                </a:solidFill>
                <a:latin typeface="Neue Haas Grotesk Text Pro"/>
                <a:ea typeface="Arial"/>
                <a:cs typeface="Arial"/>
              </a:rPr>
              <a:t> the </a:t>
            </a:r>
            <a:r>
              <a:rPr lang="en-US" dirty="0">
                <a:solidFill>
                  <a:schemeClr val="tx2"/>
                </a:solidFill>
                <a:latin typeface="Neue Haas Grotesk Text Pro"/>
                <a:ea typeface="Arial"/>
                <a:cs typeface="Arial"/>
              </a:rPr>
              <a:t>Election Authority's office</a:t>
            </a:r>
            <a:r>
              <a:rPr lang="en-US" baseline="0" dirty="0">
                <a:solidFill>
                  <a:schemeClr val="tx2"/>
                </a:solidFill>
                <a:latin typeface="Neue Haas Grotesk Text Pro"/>
                <a:ea typeface="Arial"/>
                <a:cs typeface="Arial"/>
              </a:rPr>
              <a:t> if anything is missing. </a:t>
            </a:r>
          </a:p>
          <a:p>
            <a:endParaRPr lang="en-US"/>
          </a:p>
        </p:txBody>
      </p:sp>
    </p:spTree>
    <p:extLst>
      <p:ext uri="{BB962C8B-B14F-4D97-AF65-F5344CB8AC3E}">
        <p14:creationId xmlns:p14="http://schemas.microsoft.com/office/powerpoint/2010/main" val="93673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89B1-5F74-67AB-2659-A965592E47AE}"/>
              </a:ext>
            </a:extLst>
          </p:cNvPr>
          <p:cNvSpPr>
            <a:spLocks noGrp="1"/>
          </p:cNvSpPr>
          <p:nvPr>
            <p:ph type="title"/>
          </p:nvPr>
        </p:nvSpPr>
        <p:spPr>
          <a:xfrm>
            <a:off x="410547" y="290079"/>
            <a:ext cx="7505192" cy="975360"/>
          </a:xfrm>
        </p:spPr>
        <p:txBody>
          <a:bodyPr vert="horz" lIns="91440" tIns="45720" rIns="91440" bIns="45720" rtlCol="0" anchor="b" anchorCtr="0">
            <a:normAutofit fontScale="90000"/>
          </a:bodyPr>
          <a:lstStyle/>
          <a:p>
            <a:r>
              <a:rPr lang="en-US" sz="6000" dirty="0">
                <a:solidFill>
                  <a:schemeClr val="accent5"/>
                </a:solidFill>
              </a:rPr>
              <a:t>Statement of Ballots</a:t>
            </a:r>
            <a:endParaRPr lang="en-US" sz="6000" kern="1200" dirty="0">
              <a:solidFill>
                <a:schemeClr val="accent5"/>
              </a:solidFill>
              <a:latin typeface="+mj-lt"/>
              <a:ea typeface="+mj-ea"/>
              <a:cs typeface="+mj-cs"/>
            </a:endParaRPr>
          </a:p>
        </p:txBody>
      </p:sp>
      <p:sp>
        <p:nvSpPr>
          <p:cNvPr id="3" name="TextBox 2">
            <a:extLst>
              <a:ext uri="{FF2B5EF4-FFF2-40B4-BE49-F238E27FC236}">
                <a16:creationId xmlns:a16="http://schemas.microsoft.com/office/drawing/2014/main" id="{76F70B7D-E3C4-3B61-2AE0-9C81904EEF82}"/>
              </a:ext>
            </a:extLst>
          </p:cNvPr>
          <p:cNvSpPr txBox="1"/>
          <p:nvPr/>
        </p:nvSpPr>
        <p:spPr>
          <a:xfrm>
            <a:off x="199105" y="1710943"/>
            <a:ext cx="7726163" cy="4328160"/>
          </a:xfrm>
          <a:prstGeom prst="rect">
            <a:avLst/>
          </a:prstGeom>
        </p:spPr>
        <p:txBody>
          <a:bodyPr vert="horz" lIns="91440" tIns="45720" rIns="91440" bIns="45720" rtlCol="0" anchor="t">
            <a:noAutofit/>
          </a:bodyPr>
          <a:lstStyle/>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Complete the statement of ballots </a:t>
            </a:r>
          </a:p>
          <a:p>
            <a:pPr marL="285750" indent="-285750">
              <a:lnSpc>
                <a:spcPct val="90000"/>
              </a:lnSpc>
              <a:spcBef>
                <a:spcPts val="1000"/>
              </a:spcBef>
              <a:buClr>
                <a:srgbClr val="1A1A1A"/>
              </a:buClr>
              <a:buFont typeface="Arial" panose="020B0604020202020204" pitchFamily="34" charset="0"/>
              <a:buChar char="•"/>
            </a:pPr>
            <a:r>
              <a:rPr lang="en-US" dirty="0">
                <a:solidFill>
                  <a:schemeClr val="tx2"/>
                </a:solidFill>
              </a:rPr>
              <a:t>This begins the chain of custody for election materials throughout election day</a:t>
            </a:r>
          </a:p>
          <a:p>
            <a:pPr marL="285750" indent="-285750">
              <a:lnSpc>
                <a:spcPct val="90000"/>
              </a:lnSpc>
              <a:spcBef>
                <a:spcPts val="1000"/>
              </a:spcBef>
              <a:buClr>
                <a:srgbClr val="1A1A1A"/>
              </a:buClr>
              <a:buFont typeface="Arial" panose="020B0604020202020204" pitchFamily="34" charset="0"/>
              <a:buChar char="•"/>
            </a:pPr>
            <a:r>
              <a:rPr lang="en-US" dirty="0">
                <a:solidFill>
                  <a:schemeClr val="tx2"/>
                </a:solidFill>
              </a:rPr>
              <a:t>Election judges are confirming the receipt of ballots issued to their precinct</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baseline="0" dirty="0">
                <a:solidFill>
                  <a:schemeClr val="tx2"/>
                </a:solidFill>
              </a:rPr>
              <a:t>The number of ballots received should match the number accounted for at the end of the night on the </a:t>
            </a:r>
            <a:r>
              <a:rPr lang="en-US" dirty="0">
                <a:solidFill>
                  <a:schemeClr val="tx2"/>
                </a:solidFill>
              </a:rPr>
              <a:t>statement </a:t>
            </a:r>
            <a:r>
              <a:rPr lang="en-US" baseline="0" dirty="0">
                <a:solidFill>
                  <a:schemeClr val="tx2"/>
                </a:solidFill>
              </a:rPr>
              <a:t>of </a:t>
            </a:r>
            <a:r>
              <a:rPr lang="en-US" dirty="0">
                <a:solidFill>
                  <a:schemeClr val="tx2"/>
                </a:solidFill>
              </a:rPr>
              <a:t>ballots</a:t>
            </a:r>
            <a:endParaRPr lang="en-US" baseline="0" dirty="0">
              <a:solidFill>
                <a:schemeClr val="tx2"/>
              </a:solidFill>
            </a:endParaRPr>
          </a:p>
          <a:p>
            <a:pPr>
              <a:lnSpc>
                <a:spcPct val="90000"/>
              </a:lnSpc>
              <a:spcBef>
                <a:spcPts val="1000"/>
              </a:spcBef>
              <a:buClr>
                <a:schemeClr val="tx1">
                  <a:lumMod val="90000"/>
                  <a:lumOff val="10000"/>
                </a:schemeClr>
              </a:buClr>
            </a:pPr>
            <a:r>
              <a:rPr lang="en-US" baseline="0" dirty="0">
                <a:solidFill>
                  <a:schemeClr val="tx2"/>
                </a:solidFill>
              </a:rPr>
              <a:t>     (</a:t>
            </a:r>
            <a:r>
              <a:rPr lang="en-US" dirty="0">
                <a:solidFill>
                  <a:schemeClr val="tx2"/>
                </a:solidFill>
              </a:rPr>
              <a:t>Not </a:t>
            </a:r>
            <a:r>
              <a:rPr lang="en-US" baseline="0" dirty="0">
                <a:solidFill>
                  <a:schemeClr val="tx2"/>
                </a:solidFill>
              </a:rPr>
              <a:t>including VBM ballots surrendered during the </a:t>
            </a:r>
            <a:r>
              <a:rPr lang="en-US" dirty="0">
                <a:solidFill>
                  <a:schemeClr val="tx2"/>
                </a:solidFill>
              </a:rPr>
              <a:t>day</a:t>
            </a:r>
            <a:r>
              <a:rPr lang="en-US" baseline="0" dirty="0">
                <a:solidFill>
                  <a:schemeClr val="tx2"/>
                </a:solidFill>
              </a:rPr>
              <a:t>)</a:t>
            </a:r>
          </a:p>
        </p:txBody>
      </p:sp>
      <p:pic>
        <p:nvPicPr>
          <p:cNvPr id="6" name="Picture 5" descr="A picture containing text, receipt, document&#10;&#10;Description automatically generated">
            <a:extLst>
              <a:ext uri="{FF2B5EF4-FFF2-40B4-BE49-F238E27FC236}">
                <a16:creationId xmlns:a16="http://schemas.microsoft.com/office/drawing/2014/main" id="{C42998A6-B2A5-2C4F-A78E-BA8A12E9E854}"/>
              </a:ext>
            </a:extLst>
          </p:cNvPr>
          <p:cNvPicPr>
            <a:picLocks noChangeAspect="1"/>
          </p:cNvPicPr>
          <p:nvPr/>
        </p:nvPicPr>
        <p:blipFill>
          <a:blip r:embed="rId2"/>
          <a:stretch>
            <a:fillRect/>
          </a:stretch>
        </p:blipFill>
        <p:spPr>
          <a:xfrm>
            <a:off x="8160294" y="314960"/>
            <a:ext cx="3747226" cy="6238240"/>
          </a:xfrm>
          <a:prstGeom prst="rect">
            <a:avLst/>
          </a:prstGeom>
        </p:spPr>
      </p:pic>
      <p:sp>
        <p:nvSpPr>
          <p:cNvPr id="5" name="TextBox 4">
            <a:extLst>
              <a:ext uri="{FF2B5EF4-FFF2-40B4-BE49-F238E27FC236}">
                <a16:creationId xmlns:a16="http://schemas.microsoft.com/office/drawing/2014/main" id="{D49F3751-BB20-6B1C-ADC1-79F4FCDC7835}"/>
              </a:ext>
            </a:extLst>
          </p:cNvPr>
          <p:cNvSpPr txBox="1"/>
          <p:nvPr/>
        </p:nvSpPr>
        <p:spPr>
          <a:xfrm>
            <a:off x="1838960" y="5262879"/>
            <a:ext cx="4653280" cy="646331"/>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t>Make sure to keep track of your ballot counts throughout the day. </a:t>
            </a:r>
          </a:p>
        </p:txBody>
      </p:sp>
    </p:spTree>
    <p:extLst>
      <p:ext uri="{BB962C8B-B14F-4D97-AF65-F5344CB8AC3E}">
        <p14:creationId xmlns:p14="http://schemas.microsoft.com/office/powerpoint/2010/main" val="328428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A sign on a window&#10;&#10;Description automatically generated">
            <a:extLst>
              <a:ext uri="{FF2B5EF4-FFF2-40B4-BE49-F238E27FC236}">
                <a16:creationId xmlns:a16="http://schemas.microsoft.com/office/drawing/2014/main" id="{45C14B36-857B-25FD-5ABA-F362B336A9F4}"/>
              </a:ext>
            </a:extLst>
          </p:cNvPr>
          <p:cNvPicPr>
            <a:picLocks noChangeAspect="1"/>
          </p:cNvPicPr>
          <p:nvPr/>
        </p:nvPicPr>
        <p:blipFill>
          <a:blip r:embed="rId2"/>
          <a:srcRect t="11409" b="11409"/>
          <a:stretch>
            <a:fillRect/>
          </a:stretch>
        </p:blipFill>
        <p:spPr>
          <a:xfrm>
            <a:off x="7397079" y="1432255"/>
            <a:ext cx="3692191" cy="190763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5" name="Picture Placeholder 7" descr="C:\Documents and Settings\jamye\My Documents\My Pictures\PollingPlaceSignNear.JPG">
            <a:extLst>
              <a:ext uri="{FF2B5EF4-FFF2-40B4-BE49-F238E27FC236}">
                <a16:creationId xmlns:a16="http://schemas.microsoft.com/office/drawing/2014/main" id="{6A1C9E8C-40CA-EFF5-90C9-80BA7C50B090}"/>
              </a:ext>
            </a:extLst>
          </p:cNvPr>
          <p:cNvPicPr>
            <a:picLocks noChangeAspect="1" noChangeArrowheads="1"/>
          </p:cNvPicPr>
          <p:nvPr/>
        </p:nvPicPr>
        <p:blipFill>
          <a:blip r:embed="rId3" cstate="print"/>
          <a:srcRect t="15679" b="15679"/>
          <a:stretch>
            <a:fillRect/>
          </a:stretch>
        </p:blipFill>
        <p:spPr bwMode="auto">
          <a:xfrm>
            <a:off x="7397078" y="3685520"/>
            <a:ext cx="3692191" cy="190763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7" name="Rectangle 6">
            <a:extLst>
              <a:ext uri="{FF2B5EF4-FFF2-40B4-BE49-F238E27FC236}">
                <a16:creationId xmlns:a16="http://schemas.microsoft.com/office/drawing/2014/main" id="{14B9AA68-8889-0620-5B46-FA708DA79C9A}"/>
              </a:ext>
            </a:extLst>
          </p:cNvPr>
          <p:cNvSpPr/>
          <p:nvPr/>
        </p:nvSpPr>
        <p:spPr>
          <a:xfrm>
            <a:off x="2007527" y="924944"/>
            <a:ext cx="3426580" cy="1231107"/>
          </a:xfrm>
          <a:prstGeom prst="rect">
            <a:avLst/>
          </a:prstGeom>
          <a:noFill/>
        </p:spPr>
        <p:txBody>
          <a:bodyPr spcFirstLastPara="1" wrap="none" lIns="121920" tIns="60960" rIns="121920" bIns="60960" numCol="1">
            <a:prstTxWarp prst="textArchUp">
              <a:avLst/>
            </a:prstTxWarp>
            <a:spAutoFit/>
          </a:bodyPr>
          <a:lstStyle/>
          <a:p>
            <a:pPr algn="ctr"/>
            <a:r>
              <a:rPr lang="en-US" sz="7200" b="1">
                <a:ln w="22225">
                  <a:solidFill>
                    <a:schemeClr val="accent2"/>
                  </a:solidFill>
                  <a:prstDash val="solid"/>
                </a:ln>
                <a:solidFill>
                  <a:schemeClr val="accent2">
                    <a:lumMod val="40000"/>
                    <a:lumOff val="60000"/>
                  </a:schemeClr>
                </a:solidFill>
              </a:rPr>
              <a:t>SIGNS!</a:t>
            </a:r>
          </a:p>
        </p:txBody>
      </p:sp>
      <p:sp>
        <p:nvSpPr>
          <p:cNvPr id="2" name="TextBox 1">
            <a:extLst>
              <a:ext uri="{FF2B5EF4-FFF2-40B4-BE49-F238E27FC236}">
                <a16:creationId xmlns:a16="http://schemas.microsoft.com/office/drawing/2014/main" id="{ADCD1844-C9E1-F2AE-C395-02EE4B71D9BF}"/>
              </a:ext>
            </a:extLst>
          </p:cNvPr>
          <p:cNvSpPr txBox="1"/>
          <p:nvPr/>
        </p:nvSpPr>
        <p:spPr>
          <a:xfrm>
            <a:off x="436880" y="2153920"/>
            <a:ext cx="6563360" cy="2585323"/>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tx2"/>
                </a:solidFill>
              </a:rPr>
              <a:t>Polling Place Entrance Sign &amp; ADA Compliant Sign</a:t>
            </a:r>
          </a:p>
          <a:p>
            <a:r>
              <a:rPr lang="en-US" dirty="0">
                <a:solidFill>
                  <a:schemeClr val="tx2"/>
                </a:solidFill>
              </a:rPr>
              <a:t>- Should clearly identify the entrance</a:t>
            </a:r>
          </a:p>
          <a:p>
            <a:r>
              <a:rPr lang="en-US" dirty="0">
                <a:solidFill>
                  <a:schemeClr val="tx2"/>
                </a:solidFill>
              </a:rPr>
              <a:t>- ADA sign may not be on the main entrance used by most voters. </a:t>
            </a:r>
          </a:p>
          <a:p>
            <a:endParaRPr lang="en-US" dirty="0">
              <a:solidFill>
                <a:schemeClr val="tx2"/>
              </a:solidFill>
            </a:endParaRPr>
          </a:p>
          <a:p>
            <a:r>
              <a:rPr lang="en-US" u="sng" dirty="0">
                <a:solidFill>
                  <a:schemeClr val="tx2"/>
                </a:solidFill>
              </a:rPr>
              <a:t>Public Roadway Polling Place Sign</a:t>
            </a:r>
          </a:p>
          <a:p>
            <a:r>
              <a:rPr lang="en-US" dirty="0">
                <a:solidFill>
                  <a:schemeClr val="tx2"/>
                </a:solidFill>
              </a:rPr>
              <a:t>- Should be placed on the public roadway nearest the entrance of the polling place.</a:t>
            </a:r>
          </a:p>
          <a:p>
            <a:r>
              <a:rPr lang="en-US" dirty="0">
                <a:solidFill>
                  <a:schemeClr val="tx2"/>
                </a:solidFill>
              </a:rPr>
              <a:t>- Must clearly identify polling place.</a:t>
            </a:r>
          </a:p>
        </p:txBody>
      </p:sp>
    </p:spTree>
    <p:extLst>
      <p:ext uri="{BB962C8B-B14F-4D97-AF65-F5344CB8AC3E}">
        <p14:creationId xmlns:p14="http://schemas.microsoft.com/office/powerpoint/2010/main" val="14296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FA5C125C-11A6-2A72-FAB1-D1A10F78AE34}"/>
              </a:ext>
            </a:extLst>
          </p:cNvPr>
          <p:cNvSpPr>
            <a:spLocks noGrp="1"/>
          </p:cNvSpPr>
          <p:nvPr>
            <p:ph type="title"/>
          </p:nvPr>
        </p:nvSpPr>
        <p:spPr>
          <a:xfrm>
            <a:off x="297180" y="254000"/>
            <a:ext cx="9201150" cy="1462312"/>
          </a:xfrm>
        </p:spPr>
        <p:txBody>
          <a:bodyPr/>
          <a:lstStyle/>
          <a:p>
            <a:r>
              <a:rPr lang="en-US" sz="9600" dirty="0">
                <a:solidFill>
                  <a:schemeClr val="accent5"/>
                </a:solidFill>
              </a:rPr>
              <a:t>Housekeeping</a:t>
            </a:r>
          </a:p>
        </p:txBody>
      </p:sp>
      <p:sp>
        <p:nvSpPr>
          <p:cNvPr id="29" name="Subtitle 28">
            <a:extLst>
              <a:ext uri="{FF2B5EF4-FFF2-40B4-BE49-F238E27FC236}">
                <a16:creationId xmlns:a16="http://schemas.microsoft.com/office/drawing/2014/main" id="{81C43DB2-3302-DFF8-997E-8E1EEFD6F8F1}"/>
              </a:ext>
            </a:extLst>
          </p:cNvPr>
          <p:cNvSpPr>
            <a:spLocks noGrp="1"/>
          </p:cNvSpPr>
          <p:nvPr>
            <p:ph sz="quarter" idx="10"/>
          </p:nvPr>
        </p:nvSpPr>
        <p:spPr>
          <a:xfrm>
            <a:off x="734569" y="4465060"/>
            <a:ext cx="2894839" cy="592935"/>
          </a:xfrm>
        </p:spPr>
        <p:txBody>
          <a:bodyPr vert="horz" lIns="91440" tIns="45720" rIns="91440" bIns="45720" rtlCol="0" anchor="t">
            <a:noAutofit/>
          </a:bodyPr>
          <a:lstStyle/>
          <a:p>
            <a:pPr marL="0" indent="0" algn="ctr">
              <a:buNone/>
            </a:pPr>
            <a:r>
              <a:rPr lang="en-US" sz="4250" dirty="0">
                <a:solidFill>
                  <a:schemeClr val="tx2"/>
                </a:solidFill>
              </a:rPr>
              <a:t>Sign In</a:t>
            </a:r>
          </a:p>
        </p:txBody>
      </p:sp>
      <p:sp>
        <p:nvSpPr>
          <p:cNvPr id="31" name="Subtitle 30">
            <a:extLst>
              <a:ext uri="{FF2B5EF4-FFF2-40B4-BE49-F238E27FC236}">
                <a16:creationId xmlns:a16="http://schemas.microsoft.com/office/drawing/2014/main" id="{FD1A2C6C-D503-732B-FD9F-C25342CE06C0}"/>
              </a:ext>
            </a:extLst>
          </p:cNvPr>
          <p:cNvSpPr>
            <a:spLocks noGrp="1"/>
          </p:cNvSpPr>
          <p:nvPr>
            <p:ph type="subTitle" idx="4294967295"/>
          </p:nvPr>
        </p:nvSpPr>
        <p:spPr>
          <a:xfrm>
            <a:off x="4261232" y="4465060"/>
            <a:ext cx="2990088" cy="784225"/>
          </a:xfrm>
        </p:spPr>
        <p:txBody>
          <a:bodyPr vert="horz" lIns="91440" tIns="45720" rIns="91440" bIns="45720" rtlCol="0" anchor="t">
            <a:noAutofit/>
          </a:bodyPr>
          <a:lstStyle/>
          <a:p>
            <a:pPr marL="0" indent="0" algn="ctr">
              <a:buNone/>
            </a:pPr>
            <a:r>
              <a:rPr lang="en-US" sz="4250" dirty="0">
                <a:solidFill>
                  <a:schemeClr val="tx2"/>
                </a:solidFill>
              </a:rPr>
              <a:t>Questions</a:t>
            </a:r>
          </a:p>
        </p:txBody>
      </p:sp>
      <p:sp>
        <p:nvSpPr>
          <p:cNvPr id="33" name="Subtitle 32">
            <a:extLst>
              <a:ext uri="{FF2B5EF4-FFF2-40B4-BE49-F238E27FC236}">
                <a16:creationId xmlns:a16="http://schemas.microsoft.com/office/drawing/2014/main" id="{1B4E4006-2ADA-F186-20AE-165B01355C37}"/>
              </a:ext>
            </a:extLst>
          </p:cNvPr>
          <p:cNvSpPr>
            <a:spLocks noGrp="1"/>
          </p:cNvSpPr>
          <p:nvPr>
            <p:ph type="subTitle" idx="4294967295"/>
          </p:nvPr>
        </p:nvSpPr>
        <p:spPr>
          <a:xfrm>
            <a:off x="7704455" y="4530090"/>
            <a:ext cx="3583305" cy="659448"/>
          </a:xfrm>
        </p:spPr>
        <p:txBody>
          <a:bodyPr vert="horz" lIns="91440" tIns="45720" rIns="91440" bIns="45720" rtlCol="0" anchor="t">
            <a:noAutofit/>
          </a:bodyPr>
          <a:lstStyle/>
          <a:p>
            <a:pPr marL="0" indent="0" algn="ctr">
              <a:buNone/>
            </a:pPr>
            <a:r>
              <a:rPr lang="en-US" sz="4250" dirty="0">
                <a:solidFill>
                  <a:schemeClr val="tx2"/>
                </a:solidFill>
              </a:rPr>
              <a:t>Cell Phones</a:t>
            </a:r>
          </a:p>
        </p:txBody>
      </p:sp>
      <p:pic>
        <p:nvPicPr>
          <p:cNvPr id="35" name="Graphic 34" descr="Clipboard with solid fill">
            <a:extLst>
              <a:ext uri="{FF2B5EF4-FFF2-40B4-BE49-F238E27FC236}">
                <a16:creationId xmlns:a16="http://schemas.microsoft.com/office/drawing/2014/main" id="{6DAA6E60-F1B4-F02F-AFAF-42F89133E5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647" y="2032369"/>
            <a:ext cx="2290685" cy="2290685"/>
          </a:xfrm>
          <a:prstGeom prst="rect">
            <a:avLst/>
          </a:prstGeom>
        </p:spPr>
      </p:pic>
      <p:pic>
        <p:nvPicPr>
          <p:cNvPr id="37" name="Graphic 36" descr="No Phones with solid fill">
            <a:extLst>
              <a:ext uri="{FF2B5EF4-FFF2-40B4-BE49-F238E27FC236}">
                <a16:creationId xmlns:a16="http://schemas.microsoft.com/office/drawing/2014/main" id="{0302B5C8-322A-CD79-AB46-E9FD514626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8524" y="2137905"/>
            <a:ext cx="2079612" cy="2079612"/>
          </a:xfrm>
          <a:prstGeom prst="rect">
            <a:avLst/>
          </a:prstGeom>
        </p:spPr>
      </p:pic>
      <p:pic>
        <p:nvPicPr>
          <p:cNvPr id="39" name="Graphic 38" descr="Question Mark with solid fill">
            <a:extLst>
              <a:ext uri="{FF2B5EF4-FFF2-40B4-BE49-F238E27FC236}">
                <a16:creationId xmlns:a16="http://schemas.microsoft.com/office/drawing/2014/main" id="{A74D3C01-A5D0-39AC-3223-8F859C7AA4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6470" y="2137905"/>
            <a:ext cx="2079612" cy="2079612"/>
          </a:xfrm>
          <a:prstGeom prst="rect">
            <a:avLst/>
          </a:prstGeom>
        </p:spPr>
      </p:pic>
    </p:spTree>
    <p:extLst>
      <p:ext uri="{BB962C8B-B14F-4D97-AF65-F5344CB8AC3E}">
        <p14:creationId xmlns:p14="http://schemas.microsoft.com/office/powerpoint/2010/main" val="14600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heel(1)">
                                      <p:cBhvr>
                                        <p:cTn id="19" dur="2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fade">
                                      <p:cBhvr>
                                        <p:cTn id="24" dur="1000"/>
                                        <p:tgtEl>
                                          <p:spTgt spid="31">
                                            <p:txEl>
                                              <p:pRg st="0" end="0"/>
                                            </p:txEl>
                                          </p:spTgt>
                                        </p:tgtEl>
                                      </p:cBhvr>
                                    </p:animEffect>
                                    <p:anim calcmode="lin" valueType="num">
                                      <p:cBhvr>
                                        <p:cTn id="25"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1)">
                                      <p:cBhvr>
                                        <p:cTn id="31" dur="20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fade">
                                      <p:cBhvr>
                                        <p:cTn id="36" dur="1000"/>
                                        <p:tgtEl>
                                          <p:spTgt spid="33">
                                            <p:txEl>
                                              <p:pRg st="0" end="0"/>
                                            </p:txEl>
                                          </p:spTgt>
                                        </p:tgtEl>
                                      </p:cBhvr>
                                    </p:animEffect>
                                    <p:anim calcmode="lin" valueType="num">
                                      <p:cBhvr>
                                        <p:cTn id="37"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C3014-0C7F-8669-5CA5-B6B8363E0001}"/>
              </a:ext>
            </a:extLst>
          </p:cNvPr>
          <p:cNvSpPr>
            <a:spLocks noGrp="1"/>
          </p:cNvSpPr>
          <p:nvPr>
            <p:ph type="title"/>
          </p:nvPr>
        </p:nvSpPr>
        <p:spPr>
          <a:xfrm>
            <a:off x="751840" y="853440"/>
            <a:ext cx="10685272" cy="1727200"/>
          </a:xfrm>
        </p:spPr>
        <p:txBody>
          <a:bodyPr>
            <a:noAutofit/>
          </a:bodyPr>
          <a:lstStyle/>
          <a:p>
            <a:pPr algn="ctr"/>
            <a:r>
              <a:rPr lang="en-US" sz="6000" b="1" dirty="0">
                <a:solidFill>
                  <a:schemeClr val="accent5"/>
                </a:solidFill>
                <a:latin typeface="+mn-lt"/>
              </a:rPr>
              <a:t>Post Instructions in Voting Booths and Around Polling Place!</a:t>
            </a:r>
          </a:p>
        </p:txBody>
      </p:sp>
      <p:pic>
        <p:nvPicPr>
          <p:cNvPr id="5" name="Picture 7" descr="A-51 VOTE ">
            <a:extLst>
              <a:ext uri="{FF2B5EF4-FFF2-40B4-BE49-F238E27FC236}">
                <a16:creationId xmlns:a16="http://schemas.microsoft.com/office/drawing/2014/main" id="{267F0AB9-700A-EEE4-8EBC-1CA83EC5C563}"/>
              </a:ext>
            </a:extLst>
          </p:cNvPr>
          <p:cNvPicPr>
            <a:picLocks noGrp="1" noChangeAspect="1" noChangeArrowheads="1"/>
          </p:cNvPicPr>
          <p:nvPr>
            <p:ph sz="quarter" idx="11"/>
            <p:custDataLst>
              <p:tags r:id="rId1"/>
            </p:custDataLst>
          </p:nvPr>
        </p:nvPicPr>
        <p:blipFill>
          <a:blip r:embed="rId4" cstate="print"/>
          <a:stretch>
            <a:fillRect/>
          </a:stretch>
        </p:blipFill>
        <p:spPr bwMode="auto">
          <a:xfrm>
            <a:off x="914400" y="2872363"/>
            <a:ext cx="4576763" cy="286047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Placeholder 12">
            <a:extLst>
              <a:ext uri="{FF2B5EF4-FFF2-40B4-BE49-F238E27FC236}">
                <a16:creationId xmlns:a16="http://schemas.microsoft.com/office/drawing/2014/main" id="{84CBC1F5-B141-53D5-D215-9F55E3CC6A12}"/>
              </a:ext>
            </a:extLst>
          </p:cNvPr>
          <p:cNvPicPr>
            <a:picLocks noGrp="1" noChangeAspect="1"/>
          </p:cNvPicPr>
          <p:nvPr>
            <p:ph sz="quarter" idx="12"/>
            <p:custDataLst>
              <p:tags r:id="rId2"/>
            </p:custDataLst>
          </p:nvPr>
        </p:nvPicPr>
        <p:blipFill rotWithShape="1">
          <a:blip r:embed="rId5"/>
          <a:stretch/>
        </p:blipFill>
        <p:spPr>
          <a:xfrm>
            <a:off x="6703378" y="2839142"/>
            <a:ext cx="4576762" cy="290659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88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5C000C-7508-FE4D-B151-6E37D90FE38A}"/>
              </a:ext>
            </a:extLst>
          </p:cNvPr>
          <p:cNvSpPr>
            <a:spLocks noGrp="1"/>
          </p:cNvSpPr>
          <p:nvPr>
            <p:ph type="title"/>
          </p:nvPr>
        </p:nvSpPr>
        <p:spPr>
          <a:xfrm>
            <a:off x="709126" y="307000"/>
            <a:ext cx="10360152" cy="914400"/>
          </a:xfrm>
        </p:spPr>
        <p:txBody>
          <a:bodyPr>
            <a:normAutofit/>
          </a:bodyPr>
          <a:lstStyle/>
          <a:p>
            <a:r>
              <a:rPr lang="en-US" sz="6000" dirty="0">
                <a:solidFill>
                  <a:schemeClr val="accent5"/>
                </a:solidFill>
              </a:rPr>
              <a:t>Two Forms of Equipment</a:t>
            </a:r>
          </a:p>
        </p:txBody>
      </p:sp>
      <p:sp>
        <p:nvSpPr>
          <p:cNvPr id="6" name="Content Placeholder 5">
            <a:extLst>
              <a:ext uri="{FF2B5EF4-FFF2-40B4-BE49-F238E27FC236}">
                <a16:creationId xmlns:a16="http://schemas.microsoft.com/office/drawing/2014/main" id="{921D99F3-0822-2B35-7C55-2D3EB8D5BC7D}"/>
              </a:ext>
            </a:extLst>
          </p:cNvPr>
          <p:cNvSpPr>
            <a:spLocks noGrp="1"/>
          </p:cNvSpPr>
          <p:nvPr>
            <p:ph sz="quarter" idx="12"/>
          </p:nvPr>
        </p:nvSpPr>
        <p:spPr/>
        <p:txBody>
          <a:bodyPr/>
          <a:lstStyle/>
          <a:p>
            <a:endParaRPr lang="en-US"/>
          </a:p>
        </p:txBody>
      </p:sp>
      <p:pic>
        <p:nvPicPr>
          <p:cNvPr id="2050" name="Picture 2">
            <a:extLst>
              <a:ext uri="{FF2B5EF4-FFF2-40B4-BE49-F238E27FC236}">
                <a16:creationId xmlns:a16="http://schemas.microsoft.com/office/drawing/2014/main" id="{842F4C42-534F-4339-3795-C33692631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941" y="1587219"/>
            <a:ext cx="3193321" cy="4049381"/>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66DF6FA-41B0-3581-00D6-47EBE4C7F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266" y="1587219"/>
            <a:ext cx="3033500" cy="4049381"/>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14A67CC6-6DB9-8482-266A-40656C986554}"/>
              </a:ext>
            </a:extLst>
          </p:cNvPr>
          <p:cNvSpPr/>
          <p:nvPr/>
        </p:nvSpPr>
        <p:spPr>
          <a:xfrm>
            <a:off x="2694039" y="5161787"/>
            <a:ext cx="2021123" cy="895440"/>
          </a:xfrm>
          <a:prstGeom prst="ellipse">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400" u="sng" dirty="0">
                <a:solidFill>
                  <a:schemeClr val="tx2"/>
                </a:solidFill>
              </a:rPr>
              <a:t>DS200</a:t>
            </a:r>
          </a:p>
        </p:txBody>
      </p:sp>
      <p:sp>
        <p:nvSpPr>
          <p:cNvPr id="13" name="Oval 12">
            <a:extLst>
              <a:ext uri="{FF2B5EF4-FFF2-40B4-BE49-F238E27FC236}">
                <a16:creationId xmlns:a16="http://schemas.microsoft.com/office/drawing/2014/main" id="{39246474-8DC3-1C5E-38F6-BD7307353624}"/>
              </a:ext>
            </a:extLst>
          </p:cNvPr>
          <p:cNvSpPr/>
          <p:nvPr/>
        </p:nvSpPr>
        <p:spPr>
          <a:xfrm>
            <a:off x="7612752" y="5161787"/>
            <a:ext cx="2464365" cy="895440"/>
          </a:xfrm>
          <a:prstGeom prst="ellipse">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000" u="sng" err="1">
                <a:solidFill>
                  <a:schemeClr val="tx2"/>
                </a:solidFill>
              </a:rPr>
              <a:t>ExpressVote</a:t>
            </a:r>
            <a:endParaRPr lang="en-US" sz="2000" u="sng">
              <a:solidFill>
                <a:schemeClr val="tx2"/>
              </a:solidFill>
            </a:endParaRPr>
          </a:p>
        </p:txBody>
      </p:sp>
    </p:spTree>
    <p:extLst>
      <p:ext uri="{BB962C8B-B14F-4D97-AF65-F5344CB8AC3E}">
        <p14:creationId xmlns:p14="http://schemas.microsoft.com/office/powerpoint/2010/main" val="198163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heel(1)">
                                      <p:cBhvr>
                                        <p:cTn id="17" dur="2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1A8A-28FD-866C-83A5-539FF0E55A32}"/>
              </a:ext>
            </a:extLst>
          </p:cNvPr>
          <p:cNvSpPr>
            <a:spLocks noGrp="1"/>
          </p:cNvSpPr>
          <p:nvPr>
            <p:ph type="title"/>
          </p:nvPr>
        </p:nvSpPr>
        <p:spPr>
          <a:xfrm>
            <a:off x="203200" y="629920"/>
            <a:ext cx="6993128" cy="5029200"/>
          </a:xfrm>
        </p:spPr>
        <p:txBody>
          <a:bodyPr anchor="ctr">
            <a:normAutofit/>
          </a:bodyPr>
          <a:lstStyle/>
          <a:p>
            <a:r>
              <a:rPr lang="en-US" sz="6000" b="1" dirty="0">
                <a:solidFill>
                  <a:schemeClr val="accent5"/>
                </a:solidFill>
              </a:rPr>
              <a:t>DS200 Preparation:</a:t>
            </a:r>
            <a:br>
              <a:rPr lang="en-US" u="sng" dirty="0"/>
            </a:br>
            <a:br>
              <a:rPr lang="en-US" u="sng" dirty="0"/>
            </a:br>
            <a:r>
              <a:rPr lang="en-US" sz="2800" dirty="0">
                <a:solidFill>
                  <a:schemeClr val="accent6"/>
                </a:solidFill>
              </a:rPr>
              <a:t>Step-by-Step Instructions Will Be Provided</a:t>
            </a:r>
            <a:endParaRPr lang="en-US" sz="2800" u="sng" dirty="0">
              <a:solidFill>
                <a:schemeClr val="accent6"/>
              </a:solidFill>
            </a:endParaRPr>
          </a:p>
        </p:txBody>
      </p:sp>
      <p:pic>
        <p:nvPicPr>
          <p:cNvPr id="9" name="Picture 8" descr="A black rectangular object with a silver handle&#10;&#10;Description automatically generated">
            <a:extLst>
              <a:ext uri="{FF2B5EF4-FFF2-40B4-BE49-F238E27FC236}">
                <a16:creationId xmlns:a16="http://schemas.microsoft.com/office/drawing/2014/main" id="{C9D2702E-8F06-5015-DCCA-42B67E999831}"/>
              </a:ext>
            </a:extLst>
          </p:cNvPr>
          <p:cNvPicPr>
            <a:picLocks noChangeAspect="1"/>
          </p:cNvPicPr>
          <p:nvPr/>
        </p:nvPicPr>
        <p:blipFill>
          <a:blip r:embed="rId2"/>
          <a:srcRect r="-2" b="8207"/>
          <a:stretch/>
        </p:blipFill>
        <p:spPr>
          <a:xfrm>
            <a:off x="7280021" y="132090"/>
            <a:ext cx="4790059" cy="658705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noFill/>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9385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F8DF-3C81-C950-45F1-FDD16C5E8F42}"/>
              </a:ext>
            </a:extLst>
          </p:cNvPr>
          <p:cNvSpPr>
            <a:spLocks noGrp="1"/>
          </p:cNvSpPr>
          <p:nvPr>
            <p:ph type="title"/>
          </p:nvPr>
        </p:nvSpPr>
        <p:spPr>
          <a:xfrm>
            <a:off x="279919" y="490910"/>
            <a:ext cx="10360152" cy="914400"/>
          </a:xfrm>
        </p:spPr>
        <p:txBody>
          <a:bodyPr>
            <a:noAutofit/>
          </a:bodyPr>
          <a:lstStyle/>
          <a:p>
            <a:r>
              <a:rPr lang="en-US" sz="4000" dirty="0">
                <a:solidFill>
                  <a:schemeClr val="accent5"/>
                </a:solidFill>
              </a:rPr>
              <a:t>Verify that all compartments of the ballot box are empty. </a:t>
            </a:r>
          </a:p>
        </p:txBody>
      </p:sp>
      <p:pic>
        <p:nvPicPr>
          <p:cNvPr id="3074" name="Picture 2">
            <a:extLst>
              <a:ext uri="{FF2B5EF4-FFF2-40B4-BE49-F238E27FC236}">
                <a16:creationId xmlns:a16="http://schemas.microsoft.com/office/drawing/2014/main" id="{CCD0CDA0-680B-D210-386D-7C3AD03CD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50" y="1817261"/>
            <a:ext cx="5569493" cy="371698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19E2E76-7FF1-6817-F386-E0DFCB8A5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511" y="1306400"/>
            <a:ext cx="3314419" cy="496702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4A887D-51B3-977D-D533-7D0F32222EF6}"/>
              </a:ext>
            </a:extLst>
          </p:cNvPr>
          <p:cNvSpPr/>
          <p:nvPr/>
        </p:nvSpPr>
        <p:spPr>
          <a:xfrm>
            <a:off x="4673295" y="5020419"/>
            <a:ext cx="4098452" cy="17027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000" b="1" dirty="0">
                <a:solidFill>
                  <a:schemeClr val="tx2"/>
                </a:solidFill>
              </a:rPr>
              <a:t>Allow everyone present to inspect the empty ballot box.</a:t>
            </a:r>
          </a:p>
          <a:p>
            <a:pPr algn="ctr"/>
            <a:endParaRPr lang="en-US" sz="2000" b="1" dirty="0">
              <a:solidFill>
                <a:schemeClr val="tx2"/>
              </a:solidFill>
            </a:endParaRPr>
          </a:p>
          <a:p>
            <a:pPr algn="ctr"/>
            <a:r>
              <a:rPr lang="en-US" sz="2000" b="1" dirty="0">
                <a:solidFill>
                  <a:schemeClr val="tx2"/>
                </a:solidFill>
              </a:rPr>
              <a:t>Lock the ballot box and auxiliary bin</a:t>
            </a:r>
            <a:r>
              <a:rPr lang="en-US" sz="2400" b="1" dirty="0">
                <a:solidFill>
                  <a:schemeClr val="tx2"/>
                </a:solidFill>
                <a:latin typeface="Be Vietnam"/>
              </a:rPr>
              <a:t>.</a:t>
            </a:r>
          </a:p>
        </p:txBody>
      </p:sp>
    </p:spTree>
    <p:extLst>
      <p:ext uri="{BB962C8B-B14F-4D97-AF65-F5344CB8AC3E}">
        <p14:creationId xmlns:p14="http://schemas.microsoft.com/office/powerpoint/2010/main" val="870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heel(1)">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B0ED8-EFA1-3D14-8ED8-055C985A5F91}"/>
              </a:ext>
            </a:extLst>
          </p:cNvPr>
          <p:cNvSpPr>
            <a:spLocks noGrp="1"/>
          </p:cNvSpPr>
          <p:nvPr>
            <p:ph type="ctrTitle"/>
          </p:nvPr>
        </p:nvSpPr>
        <p:spPr>
          <a:xfrm>
            <a:off x="216055" y="-3562"/>
            <a:ext cx="8289992" cy="2230018"/>
          </a:xfrm>
        </p:spPr>
        <p:txBody>
          <a:bodyPr>
            <a:normAutofit/>
          </a:bodyPr>
          <a:lstStyle/>
          <a:p>
            <a:pPr algn="ctr"/>
            <a:r>
              <a:rPr lang="en-US" sz="6000" dirty="0">
                <a:solidFill>
                  <a:schemeClr val="accent5"/>
                </a:solidFill>
              </a:rPr>
              <a:t>Close and lock all compartments</a:t>
            </a:r>
          </a:p>
        </p:txBody>
      </p:sp>
      <p:pic>
        <p:nvPicPr>
          <p:cNvPr id="5122" name="Picture 2">
            <a:extLst>
              <a:ext uri="{FF2B5EF4-FFF2-40B4-BE49-F238E27FC236}">
                <a16:creationId xmlns:a16="http://schemas.microsoft.com/office/drawing/2014/main" id="{3831E272-526D-0978-79D8-FC02A9E3B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603" y="2323542"/>
            <a:ext cx="5816896" cy="388153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E0C62E-D676-F9AA-8979-60F28D2D61D1}"/>
              </a:ext>
            </a:extLst>
          </p:cNvPr>
          <p:cNvSpPr txBox="1"/>
          <p:nvPr/>
        </p:nvSpPr>
        <p:spPr>
          <a:xfrm>
            <a:off x="8231726" y="2300532"/>
            <a:ext cx="3408797" cy="2246769"/>
          </a:xfrm>
          <a:prstGeom prst="rect">
            <a:avLst/>
          </a:prstGeom>
          <a:solidFill>
            <a:schemeClr val="accent2"/>
          </a:solidFill>
        </p:spPr>
        <p:txBody>
          <a:bodyPr wrap="square" lIns="91440" tIns="45720" rIns="91440" bIns="45720" rtlCol="0" anchor="ctr">
            <a:spAutoFit/>
          </a:bodyPr>
          <a:lstStyle/>
          <a:p>
            <a:pPr algn="ctr"/>
            <a:r>
              <a:rPr lang="en-US" sz="2800" dirty="0">
                <a:solidFill>
                  <a:schemeClr val="tx2"/>
                </a:solidFill>
              </a:rPr>
              <a:t>All compartments should remain locked until </a:t>
            </a:r>
          </a:p>
          <a:p>
            <a:pPr algn="ctr"/>
            <a:r>
              <a:rPr lang="en-US" sz="2800" dirty="0">
                <a:solidFill>
                  <a:schemeClr val="tx2"/>
                </a:solidFill>
              </a:rPr>
              <a:t>AFTER</a:t>
            </a:r>
          </a:p>
          <a:p>
            <a:pPr algn="ctr"/>
            <a:r>
              <a:rPr lang="en-US" sz="2800" dirty="0">
                <a:solidFill>
                  <a:schemeClr val="tx2"/>
                </a:solidFill>
              </a:rPr>
              <a:t>7:00 PM</a:t>
            </a:r>
          </a:p>
        </p:txBody>
      </p:sp>
      <p:pic>
        <p:nvPicPr>
          <p:cNvPr id="8" name="Graphic 7" descr="Lock outline">
            <a:extLst>
              <a:ext uri="{FF2B5EF4-FFF2-40B4-BE49-F238E27FC236}">
                <a16:creationId xmlns:a16="http://schemas.microsoft.com/office/drawing/2014/main" id="{EE51CDC3-BE2A-F30B-4B5C-01E36716B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604" y="4988835"/>
            <a:ext cx="1219200" cy="1219200"/>
          </a:xfrm>
          <a:prstGeom prst="rect">
            <a:avLst/>
          </a:prstGeom>
        </p:spPr>
      </p:pic>
    </p:spTree>
    <p:extLst>
      <p:ext uri="{BB962C8B-B14F-4D97-AF65-F5344CB8AC3E}">
        <p14:creationId xmlns:p14="http://schemas.microsoft.com/office/powerpoint/2010/main" val="31734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61AB-B0B8-697C-EBC8-E21551F89BD7}"/>
              </a:ext>
            </a:extLst>
          </p:cNvPr>
          <p:cNvSpPr>
            <a:spLocks noGrp="1"/>
          </p:cNvSpPr>
          <p:nvPr>
            <p:ph type="title"/>
          </p:nvPr>
        </p:nvSpPr>
        <p:spPr>
          <a:xfrm>
            <a:off x="914400" y="914400"/>
            <a:ext cx="5329936" cy="1127760"/>
          </a:xfrm>
        </p:spPr>
        <p:txBody>
          <a:bodyPr>
            <a:noAutofit/>
          </a:bodyPr>
          <a:lstStyle/>
          <a:p>
            <a:r>
              <a:rPr lang="en-US" sz="6000" dirty="0">
                <a:solidFill>
                  <a:srgbClr val="A74B40"/>
                </a:solidFill>
              </a:rPr>
              <a:t>Memory Stick</a:t>
            </a:r>
          </a:p>
        </p:txBody>
      </p:sp>
      <p:sp>
        <p:nvSpPr>
          <p:cNvPr id="3" name="Subtitle 2">
            <a:extLst>
              <a:ext uri="{FF2B5EF4-FFF2-40B4-BE49-F238E27FC236}">
                <a16:creationId xmlns:a16="http://schemas.microsoft.com/office/drawing/2014/main" id="{A760C37E-B611-C167-1E85-26C6D8042284}"/>
              </a:ext>
            </a:extLst>
          </p:cNvPr>
          <p:cNvSpPr>
            <a:spLocks noGrp="1"/>
          </p:cNvSpPr>
          <p:nvPr>
            <p:ph sz="quarter" idx="12"/>
          </p:nvPr>
        </p:nvSpPr>
        <p:spPr>
          <a:xfrm>
            <a:off x="914399" y="2211831"/>
            <a:ext cx="5650992" cy="2360168"/>
          </a:xfrm>
        </p:spPr>
        <p:txBody>
          <a:bodyPr vert="horz" lIns="91440" tIns="45720" rIns="91440" bIns="45720" rtlCol="0" anchor="t">
            <a:noAutofit/>
          </a:bodyPr>
          <a:lstStyle/>
          <a:p>
            <a:pPr algn="ctr"/>
            <a:r>
              <a:rPr lang="en-US" sz="2400" dirty="0">
                <a:solidFill>
                  <a:schemeClr val="tx2"/>
                </a:solidFill>
              </a:rPr>
              <a:t>Next, you will verify that the memory stick is inside the locked compartment. IF it is not, check your materials provided by the Election Authority. You may be required to plug it into the DS200. </a:t>
            </a:r>
          </a:p>
        </p:txBody>
      </p:sp>
      <p:sp>
        <p:nvSpPr>
          <p:cNvPr id="5" name="Picture Placeholder 4">
            <a:extLst>
              <a:ext uri="{FF2B5EF4-FFF2-40B4-BE49-F238E27FC236}">
                <a16:creationId xmlns:a16="http://schemas.microsoft.com/office/drawing/2014/main" id="{340249A2-1514-82A1-9B3B-E018FC41173D}"/>
              </a:ext>
            </a:extLst>
          </p:cNvPr>
          <p:cNvSpPr>
            <a:spLocks noGrp="1"/>
          </p:cNvSpPr>
          <p:nvPr>
            <p:ph type="pic" sz="quarter" idx="10"/>
          </p:nvPr>
        </p:nvSpPr>
        <p:spPr/>
        <p:txBody>
          <a:bodyPr/>
          <a:lstStyle/>
          <a:p>
            <a:endParaRPr lang="en-US"/>
          </a:p>
        </p:txBody>
      </p:sp>
      <p:pic>
        <p:nvPicPr>
          <p:cNvPr id="4098" name="Picture 2">
            <a:extLst>
              <a:ext uri="{FF2B5EF4-FFF2-40B4-BE49-F238E27FC236}">
                <a16:creationId xmlns:a16="http://schemas.microsoft.com/office/drawing/2014/main" id="{B679973A-73CA-F8EE-6F90-2A7FF0449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541" y="915452"/>
            <a:ext cx="3968357" cy="529457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8A0C8264-6653-3A24-E219-6350C67407A5}"/>
              </a:ext>
            </a:extLst>
          </p:cNvPr>
          <p:cNvSpPr/>
          <p:nvPr/>
        </p:nvSpPr>
        <p:spPr>
          <a:xfrm>
            <a:off x="9262863" y="2789897"/>
            <a:ext cx="1313711" cy="1198525"/>
          </a:xfrm>
          <a:prstGeom prst="flowChartConnector">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400"/>
          </a:p>
        </p:txBody>
      </p:sp>
    </p:spTree>
    <p:extLst>
      <p:ext uri="{BB962C8B-B14F-4D97-AF65-F5344CB8AC3E}">
        <p14:creationId xmlns:p14="http://schemas.microsoft.com/office/powerpoint/2010/main" val="22591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4279-9E3E-B5F5-00E2-EA729E790721}"/>
              </a:ext>
            </a:extLst>
          </p:cNvPr>
          <p:cNvSpPr>
            <a:spLocks noGrp="1"/>
          </p:cNvSpPr>
          <p:nvPr>
            <p:ph type="ctrTitle"/>
          </p:nvPr>
        </p:nvSpPr>
        <p:spPr>
          <a:xfrm>
            <a:off x="428244" y="1584960"/>
            <a:ext cx="5239512" cy="4287520"/>
          </a:xfrm>
          <a:solidFill>
            <a:schemeClr val="bg2"/>
          </a:solidFill>
          <a:ln>
            <a:solidFill>
              <a:schemeClr val="bg2"/>
            </a:solidFill>
          </a:ln>
        </p:spPr>
        <p:txBody>
          <a:bodyPr/>
          <a:lstStyle/>
          <a:p>
            <a:pPr algn="ctr"/>
            <a:r>
              <a:rPr lang="en-US" sz="3700" dirty="0">
                <a:solidFill>
                  <a:schemeClr val="tx2"/>
                </a:solidFill>
              </a:rPr>
              <a:t>Type in election code</a:t>
            </a:r>
            <a:br>
              <a:rPr lang="en-US" sz="3700" dirty="0">
                <a:solidFill>
                  <a:schemeClr val="tx2"/>
                </a:solidFill>
              </a:rPr>
            </a:br>
            <a:br>
              <a:rPr lang="en-US" sz="3700" dirty="0">
                <a:solidFill>
                  <a:schemeClr val="tx2"/>
                </a:solidFill>
              </a:rPr>
            </a:br>
            <a:r>
              <a:rPr lang="en-US" sz="3700" dirty="0">
                <a:solidFill>
                  <a:schemeClr val="tx2"/>
                </a:solidFill>
              </a:rPr>
              <a:t>Press “Open Polls”</a:t>
            </a:r>
            <a:br>
              <a:rPr lang="en-US" sz="3700" dirty="0">
                <a:solidFill>
                  <a:schemeClr val="tx2"/>
                </a:solidFill>
              </a:rPr>
            </a:br>
            <a:br>
              <a:rPr lang="en-US" sz="3700" dirty="0">
                <a:solidFill>
                  <a:schemeClr val="tx2"/>
                </a:solidFill>
              </a:rPr>
            </a:br>
            <a:r>
              <a:rPr lang="en-US" sz="3700" dirty="0">
                <a:solidFill>
                  <a:schemeClr val="tx2"/>
                </a:solidFill>
              </a:rPr>
              <a:t>Print zero report</a:t>
            </a:r>
          </a:p>
        </p:txBody>
      </p:sp>
      <p:pic>
        <p:nvPicPr>
          <p:cNvPr id="4" name="Picture 3">
            <a:extLst>
              <a:ext uri="{FF2B5EF4-FFF2-40B4-BE49-F238E27FC236}">
                <a16:creationId xmlns:a16="http://schemas.microsoft.com/office/drawing/2014/main" id="{3E7C35D3-F8BB-E5AA-63EB-A738AD4B8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2434" y="423343"/>
            <a:ext cx="4197201" cy="279813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B51265FD-3B24-F1B7-FF5F-F38F54535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434" y="3731287"/>
            <a:ext cx="4197201" cy="279813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2510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0D19-0161-C1C5-A01A-C802B64D5D70}"/>
              </a:ext>
            </a:extLst>
          </p:cNvPr>
          <p:cNvSpPr>
            <a:spLocks noGrp="1"/>
          </p:cNvSpPr>
          <p:nvPr>
            <p:ph type="title"/>
          </p:nvPr>
        </p:nvSpPr>
        <p:spPr>
          <a:xfrm>
            <a:off x="6485191" y="1209241"/>
            <a:ext cx="3989494" cy="677402"/>
          </a:xfrm>
        </p:spPr>
        <p:txBody>
          <a:bodyPr vert="horz" lIns="91440" tIns="45720" rIns="91440" bIns="45720" rtlCol="0" anchor="b">
            <a:noAutofit/>
          </a:bodyPr>
          <a:lstStyle/>
          <a:p>
            <a:r>
              <a:rPr lang="en-US" sz="6000" kern="1200" dirty="0">
                <a:solidFill>
                  <a:schemeClr val="accent5"/>
                </a:solidFill>
                <a:latin typeface="+mj-lt"/>
                <a:ea typeface="+mj-ea"/>
                <a:cs typeface="+mj-cs"/>
              </a:rPr>
              <a:t>Zero Tape</a:t>
            </a:r>
          </a:p>
        </p:txBody>
      </p:sp>
      <p:pic>
        <p:nvPicPr>
          <p:cNvPr id="4" name="Picture 3">
            <a:extLst>
              <a:ext uri="{FF2B5EF4-FFF2-40B4-BE49-F238E27FC236}">
                <a16:creationId xmlns:a16="http://schemas.microsoft.com/office/drawing/2014/main" id="{1EEF193B-AB51-29C5-F165-440694AB53BA}"/>
              </a:ext>
            </a:extLst>
          </p:cNvPr>
          <p:cNvPicPr>
            <a:picLocks noChangeAspect="1"/>
          </p:cNvPicPr>
          <p:nvPr/>
        </p:nvPicPr>
        <p:blipFill>
          <a:blip r:embed="rId2" cstate="print">
            <a:extLst>
              <a:ext uri="{28A0092B-C50C-407E-A947-70E740481C1C}">
                <a14:useLocalDpi xmlns:a14="http://schemas.microsoft.com/office/drawing/2010/main" val="0"/>
              </a:ext>
            </a:extLst>
          </a:blip>
          <a:srcRect t="12746" r="-2" b="-2"/>
          <a:stretch/>
        </p:blipFill>
        <p:spPr>
          <a:xfrm>
            <a:off x="152399" y="12970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a:ln w="88900" cap="sq">
            <a:solidFill>
              <a:schemeClr val="accent2"/>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F882D5B7-60B9-C342-88C7-3D08FCD6FF21}"/>
              </a:ext>
            </a:extLst>
          </p:cNvPr>
          <p:cNvSpPr txBox="1"/>
          <p:nvPr/>
        </p:nvSpPr>
        <p:spPr>
          <a:xfrm>
            <a:off x="5730029" y="2096359"/>
            <a:ext cx="5947029" cy="3298681"/>
          </a:xfrm>
          <a:prstGeom prst="rect">
            <a:avLst/>
          </a:prstGeom>
          <a:solidFill>
            <a:schemeClr val="bg2"/>
          </a:solidFill>
          <a:ln>
            <a:solidFill>
              <a:schemeClr val="bg2"/>
            </a:solidFill>
          </a:ln>
        </p:spPr>
        <p:txBody>
          <a:bodyPr vert="horz" lIns="91440" tIns="45720" rIns="91440" bIns="45720" rtlCol="0" anchor="t">
            <a:noAutofit/>
          </a:bodyPr>
          <a:lstStyle/>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sz="2400" baseline="0" dirty="0"/>
              <a:t>Check date and time on tape.</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sz="2400" baseline="0" dirty="0"/>
              <a:t>Verify that the zero tape has no votes cast.</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sz="2400" baseline="0" dirty="0"/>
              <a:t>Check for correct precinct name and number.</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sz="2400" baseline="0" dirty="0"/>
              <a:t>Compare the tape to the specimen ballot. </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sz="2400" baseline="0" dirty="0"/>
              <a:t>Each judge must sign the zero tape. </a:t>
            </a:r>
          </a:p>
        </p:txBody>
      </p:sp>
    </p:spTree>
    <p:extLst>
      <p:ext uri="{BB962C8B-B14F-4D97-AF65-F5344CB8AC3E}">
        <p14:creationId xmlns:p14="http://schemas.microsoft.com/office/powerpoint/2010/main" val="12672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F1B94-A60E-E823-6954-044E2BD60798}"/>
              </a:ext>
            </a:extLst>
          </p:cNvPr>
          <p:cNvSpPr>
            <a:spLocks noGrp="1"/>
          </p:cNvSpPr>
          <p:nvPr>
            <p:ph type="ctrTitle"/>
          </p:nvPr>
        </p:nvSpPr>
        <p:spPr>
          <a:xfrm>
            <a:off x="792480" y="914400"/>
            <a:ext cx="5641848" cy="5029200"/>
          </a:xfrm>
        </p:spPr>
        <p:txBody>
          <a:bodyPr anchor="ctr">
            <a:normAutofit/>
          </a:bodyPr>
          <a:lstStyle/>
          <a:p>
            <a:pPr algn="ctr"/>
            <a:r>
              <a:rPr lang="en-US" b="1" dirty="0">
                <a:solidFill>
                  <a:schemeClr val="accent5"/>
                </a:solidFill>
              </a:rPr>
              <a:t>The DS200 is Ready!!</a:t>
            </a:r>
            <a:endParaRPr lang="en-US"/>
          </a:p>
        </p:txBody>
      </p:sp>
      <p:pic>
        <p:nvPicPr>
          <p:cNvPr id="4" name="Picture 3">
            <a:extLst>
              <a:ext uri="{FF2B5EF4-FFF2-40B4-BE49-F238E27FC236}">
                <a16:creationId xmlns:a16="http://schemas.microsoft.com/office/drawing/2014/main" id="{01B2C0F5-2674-3E7B-11F7-3BFD15F65AA5}"/>
              </a:ext>
            </a:extLst>
          </p:cNvPr>
          <p:cNvPicPr>
            <a:picLocks noChangeAspect="1"/>
          </p:cNvPicPr>
          <p:nvPr/>
        </p:nvPicPr>
        <p:blipFill>
          <a:blip r:embed="rId2" cstate="print">
            <a:extLst>
              <a:ext uri="{28A0092B-C50C-407E-A947-70E740481C1C}">
                <a14:useLocalDpi xmlns:a14="http://schemas.microsoft.com/office/drawing/2010/main" val="0"/>
              </a:ext>
            </a:extLst>
          </a:blip>
          <a:srcRect r="3" b="13212"/>
          <a:stretch/>
        </p:blipFill>
        <p:spPr>
          <a:xfrm>
            <a:off x="7295896" y="914400"/>
            <a:ext cx="3867912" cy="50292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4260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224F-B438-C290-9B30-E96702E9865F}"/>
              </a:ext>
            </a:extLst>
          </p:cNvPr>
          <p:cNvSpPr>
            <a:spLocks noGrp="1"/>
          </p:cNvSpPr>
          <p:nvPr>
            <p:ph type="title"/>
          </p:nvPr>
        </p:nvSpPr>
        <p:spPr>
          <a:xfrm>
            <a:off x="5179208" y="1173796"/>
            <a:ext cx="5835780" cy="1624771"/>
          </a:xfrm>
        </p:spPr>
        <p:txBody>
          <a:bodyPr anchor="b">
            <a:noAutofit/>
          </a:bodyPr>
          <a:lstStyle/>
          <a:p>
            <a:r>
              <a:rPr lang="en-US" sz="6000" b="1" dirty="0">
                <a:solidFill>
                  <a:schemeClr val="accent5"/>
                </a:solidFill>
              </a:rPr>
              <a:t>Express Vote Preparation</a:t>
            </a:r>
          </a:p>
        </p:txBody>
      </p:sp>
      <p:sp>
        <p:nvSpPr>
          <p:cNvPr id="4" name="Subtitle 3">
            <a:extLst>
              <a:ext uri="{FF2B5EF4-FFF2-40B4-BE49-F238E27FC236}">
                <a16:creationId xmlns:a16="http://schemas.microsoft.com/office/drawing/2014/main" id="{99FA1948-957A-DEA3-02F5-3320ACE1DE4C}"/>
              </a:ext>
            </a:extLst>
          </p:cNvPr>
          <p:cNvSpPr>
            <a:spLocks noGrp="1"/>
          </p:cNvSpPr>
          <p:nvPr>
            <p:ph idx="10"/>
          </p:nvPr>
        </p:nvSpPr>
        <p:spPr>
          <a:xfrm>
            <a:off x="5439539" y="3288419"/>
            <a:ext cx="5449824" cy="1280160"/>
          </a:xfrm>
        </p:spPr>
        <p:txBody>
          <a:bodyPr vert="horz" lIns="91440" tIns="45720" rIns="91440" bIns="45720" rtlCol="0" anchor="t">
            <a:normAutofit/>
          </a:bodyPr>
          <a:lstStyle/>
          <a:p>
            <a:r>
              <a:rPr lang="en-US" sz="2600" b="1" dirty="0">
                <a:solidFill>
                  <a:schemeClr val="accent6"/>
                </a:solidFill>
              </a:rPr>
              <a:t>Step-by-Step Instructions Will Be Provided</a:t>
            </a:r>
            <a:endParaRPr lang="en-US" dirty="0">
              <a:solidFill>
                <a:schemeClr val="accent6"/>
              </a:solidFill>
            </a:endParaRPr>
          </a:p>
        </p:txBody>
      </p:sp>
      <p:pic>
        <p:nvPicPr>
          <p:cNvPr id="6" name="Picture 5">
            <a:extLst>
              <a:ext uri="{FF2B5EF4-FFF2-40B4-BE49-F238E27FC236}">
                <a16:creationId xmlns:a16="http://schemas.microsoft.com/office/drawing/2014/main" id="{931E5EFF-3219-D2AC-A305-C825AAC70703}"/>
              </a:ext>
            </a:extLst>
          </p:cNvPr>
          <p:cNvPicPr>
            <a:picLocks noChangeAspect="1"/>
          </p:cNvPicPr>
          <p:nvPr/>
        </p:nvPicPr>
        <p:blipFill>
          <a:blip r:embed="rId2" cstate="print">
            <a:extLst>
              <a:ext uri="{28A0092B-C50C-407E-A947-70E740481C1C}">
                <a14:useLocalDpi xmlns:a14="http://schemas.microsoft.com/office/drawing/2010/main" val="0"/>
              </a:ext>
            </a:extLst>
          </a:blip>
          <a:srcRect t="2093" r="-2" b="10651"/>
          <a:stretch/>
        </p:blipFill>
        <p:spPr>
          <a:xfrm>
            <a:off x="132079" y="12970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5845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7A2-3C4C-F9B1-1351-116A29811F28}"/>
              </a:ext>
            </a:extLst>
          </p:cNvPr>
          <p:cNvSpPr>
            <a:spLocks noGrp="1"/>
          </p:cNvSpPr>
          <p:nvPr>
            <p:ph type="title"/>
          </p:nvPr>
        </p:nvSpPr>
        <p:spPr/>
        <p:txBody>
          <a:bodyPr>
            <a:noAutofit/>
          </a:bodyPr>
          <a:lstStyle/>
          <a:p>
            <a:pPr algn="ctr"/>
            <a:r>
              <a:rPr lang="en-US" sz="5300" dirty="0">
                <a:solidFill>
                  <a:schemeClr val="accent5"/>
                </a:solidFill>
              </a:rPr>
              <a:t>Important Dates Prior to Election Day</a:t>
            </a:r>
          </a:p>
        </p:txBody>
      </p:sp>
      <p:graphicFrame>
        <p:nvGraphicFramePr>
          <p:cNvPr id="5" name="Table 4">
            <a:extLst>
              <a:ext uri="{FF2B5EF4-FFF2-40B4-BE49-F238E27FC236}">
                <a16:creationId xmlns:a16="http://schemas.microsoft.com/office/drawing/2014/main" id="{32835FE8-D497-C01F-75F5-95F9D5EFA4F1}"/>
              </a:ext>
            </a:extLst>
          </p:cNvPr>
          <p:cNvGraphicFramePr>
            <a:graphicFrameLocks noGrp="1"/>
          </p:cNvGraphicFramePr>
          <p:nvPr>
            <p:extLst>
              <p:ext uri="{D42A27DB-BD31-4B8C-83A1-F6EECF244321}">
                <p14:modId xmlns:p14="http://schemas.microsoft.com/office/powerpoint/2010/main" val="3906854099"/>
              </p:ext>
            </p:extLst>
          </p:nvPr>
        </p:nvGraphicFramePr>
        <p:xfrm>
          <a:off x="914400" y="2304154"/>
          <a:ext cx="10458450" cy="3765280"/>
        </p:xfrm>
        <a:graphic>
          <a:graphicData uri="http://schemas.openxmlformats.org/drawingml/2006/table">
            <a:tbl>
              <a:tblPr firstRow="1" bandRow="1">
                <a:tableStyleId>{8A107856-5554-42FB-B03E-39F5DBC370BA}</a:tableStyleId>
              </a:tblPr>
              <a:tblGrid>
                <a:gridCol w="5229225">
                  <a:extLst>
                    <a:ext uri="{9D8B030D-6E8A-4147-A177-3AD203B41FA5}">
                      <a16:colId xmlns:a16="http://schemas.microsoft.com/office/drawing/2014/main" val="1884651349"/>
                    </a:ext>
                  </a:extLst>
                </a:gridCol>
                <a:gridCol w="5229225">
                  <a:extLst>
                    <a:ext uri="{9D8B030D-6E8A-4147-A177-3AD203B41FA5}">
                      <a16:colId xmlns:a16="http://schemas.microsoft.com/office/drawing/2014/main" val="3901183730"/>
                    </a:ext>
                  </a:extLst>
                </a:gridCol>
              </a:tblGrid>
              <a:tr h="512865">
                <a:tc>
                  <a:txBody>
                    <a:bodyPr/>
                    <a:lstStyle/>
                    <a:p>
                      <a:pPr algn="ctr"/>
                      <a:r>
                        <a:rPr lang="en-US" sz="2400" b="0" dirty="0">
                          <a:solidFill>
                            <a:schemeClr val="accent1"/>
                          </a:solidFill>
                          <a:latin typeface="Rubik"/>
                        </a:rPr>
                        <a:t>Early Voting:</a:t>
                      </a:r>
                    </a:p>
                  </a:txBody>
                  <a:tcPr anchor="ctr"/>
                </a:tc>
                <a:tc>
                  <a:txBody>
                    <a:bodyPr/>
                    <a:lstStyle/>
                    <a:p>
                      <a:pPr algn="ctr"/>
                      <a:r>
                        <a:rPr lang="en-US" sz="2000" b="0" dirty="0">
                          <a:solidFill>
                            <a:schemeClr val="accent1"/>
                          </a:solidFill>
                          <a:latin typeface="Rubik"/>
                        </a:rPr>
                        <a:t>February 5, 2026 – </a:t>
                      </a:r>
                    </a:p>
                    <a:p>
                      <a:pPr algn="ctr"/>
                      <a:r>
                        <a:rPr lang="en-US" sz="2000" b="0" dirty="0">
                          <a:solidFill>
                            <a:schemeClr val="accent1"/>
                          </a:solidFill>
                          <a:latin typeface="Rubik"/>
                        </a:rPr>
                        <a:t>March 16, 2026</a:t>
                      </a:r>
                    </a:p>
                  </a:txBody>
                  <a:tcPr anchor="ctr"/>
                </a:tc>
                <a:extLst>
                  <a:ext uri="{0D108BD9-81ED-4DB2-BD59-A6C34878D82A}">
                    <a16:rowId xmlns:a16="http://schemas.microsoft.com/office/drawing/2014/main" val="643214289"/>
                  </a:ext>
                </a:extLst>
              </a:tr>
              <a:tr h="653651">
                <a:tc>
                  <a:txBody>
                    <a:bodyPr/>
                    <a:lstStyle/>
                    <a:p>
                      <a:pPr algn="ctr"/>
                      <a:r>
                        <a:rPr lang="en-US" sz="2400" dirty="0">
                          <a:solidFill>
                            <a:schemeClr val="accent1"/>
                          </a:solidFill>
                          <a:latin typeface="Rubik"/>
                        </a:rPr>
                        <a:t>Vote by Mail:</a:t>
                      </a:r>
                    </a:p>
                  </a:txBody>
                  <a:tcPr anchor="ctr"/>
                </a:tc>
                <a:tc>
                  <a:txBody>
                    <a:bodyPr/>
                    <a:lstStyle/>
                    <a:p>
                      <a:pPr algn="ctr"/>
                      <a:r>
                        <a:rPr lang="en-US" sz="2000" dirty="0">
                          <a:solidFill>
                            <a:schemeClr val="accent1"/>
                          </a:solidFill>
                          <a:latin typeface="Rubik"/>
                        </a:rPr>
                        <a:t>February 5, 2026 – </a:t>
                      </a:r>
                    </a:p>
                    <a:p>
                      <a:pPr algn="ctr"/>
                      <a:r>
                        <a:rPr lang="en-US" sz="2000" dirty="0">
                          <a:solidFill>
                            <a:schemeClr val="accent1"/>
                          </a:solidFill>
                          <a:latin typeface="Rubik"/>
                        </a:rPr>
                        <a:t>March 12, 2026</a:t>
                      </a:r>
                    </a:p>
                  </a:txBody>
                  <a:tcPr anchor="ctr"/>
                </a:tc>
                <a:extLst>
                  <a:ext uri="{0D108BD9-81ED-4DB2-BD59-A6C34878D82A}">
                    <a16:rowId xmlns:a16="http://schemas.microsoft.com/office/drawing/2014/main" val="1004257484"/>
                  </a:ext>
                </a:extLst>
              </a:tr>
              <a:tr h="10860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accent1"/>
                          </a:solidFill>
                          <a:latin typeface="Rubik"/>
                        </a:rPr>
                        <a:t>Close of Registration:</a:t>
                      </a:r>
                    </a:p>
                  </a:txBody>
                  <a:tcPr anchor="ctr"/>
                </a:tc>
                <a:tc>
                  <a:txBody>
                    <a:bodyPr/>
                    <a:lstStyle/>
                    <a:p>
                      <a:pPr algn="ctr"/>
                      <a:r>
                        <a:rPr lang="en-US" sz="2000" dirty="0">
                          <a:solidFill>
                            <a:schemeClr val="accent1"/>
                          </a:solidFill>
                          <a:latin typeface="Rubik"/>
                        </a:rPr>
                        <a:t>Regular: February 17, 2026</a:t>
                      </a:r>
                    </a:p>
                    <a:p>
                      <a:pPr algn="ctr"/>
                      <a:r>
                        <a:rPr lang="en-US" sz="2000" dirty="0">
                          <a:solidFill>
                            <a:schemeClr val="accent1"/>
                          </a:solidFill>
                          <a:latin typeface="Rubik"/>
                        </a:rPr>
                        <a:t>Online: March 1, 2026</a:t>
                      </a:r>
                    </a:p>
                  </a:txBody>
                  <a:tcPr anchor="ctr"/>
                </a:tc>
                <a:extLst>
                  <a:ext uri="{0D108BD9-81ED-4DB2-BD59-A6C34878D82A}">
                    <a16:rowId xmlns:a16="http://schemas.microsoft.com/office/drawing/2014/main" val="2974150182"/>
                  </a:ext>
                </a:extLst>
              </a:tr>
              <a:tr h="1277134">
                <a:tc>
                  <a:txBody>
                    <a:bodyPr/>
                    <a:lstStyle/>
                    <a:p>
                      <a:pPr algn="ctr"/>
                      <a:r>
                        <a:rPr lang="en-US" sz="2400" dirty="0">
                          <a:solidFill>
                            <a:schemeClr val="accent1"/>
                          </a:solidFill>
                          <a:latin typeface="Rubik"/>
                        </a:rPr>
                        <a:t>Grace Period Registration &amp; Voting:</a:t>
                      </a:r>
                    </a:p>
                  </a:txBody>
                  <a:tcPr anchor="ctr"/>
                </a:tc>
                <a:tc>
                  <a:txBody>
                    <a:bodyPr/>
                    <a:lstStyle/>
                    <a:p>
                      <a:pPr algn="ctr"/>
                      <a:r>
                        <a:rPr lang="en-US" sz="2000" dirty="0">
                          <a:solidFill>
                            <a:schemeClr val="accent1"/>
                          </a:solidFill>
                          <a:latin typeface="Rubik"/>
                        </a:rPr>
                        <a:t>March 2, 2026 – </a:t>
                      </a:r>
                    </a:p>
                    <a:p>
                      <a:pPr algn="ctr"/>
                      <a:r>
                        <a:rPr lang="en-US" sz="2000" dirty="0">
                          <a:solidFill>
                            <a:schemeClr val="accent1"/>
                          </a:solidFill>
                          <a:latin typeface="Rubik"/>
                        </a:rPr>
                        <a:t>Election Day: March 17, 2026</a:t>
                      </a:r>
                    </a:p>
                  </a:txBody>
                  <a:tcPr anchor="ctr"/>
                </a:tc>
                <a:extLst>
                  <a:ext uri="{0D108BD9-81ED-4DB2-BD59-A6C34878D82A}">
                    <a16:rowId xmlns:a16="http://schemas.microsoft.com/office/drawing/2014/main" val="2702514415"/>
                  </a:ext>
                </a:extLst>
              </a:tr>
            </a:tbl>
          </a:graphicData>
        </a:graphic>
      </p:graphicFrame>
    </p:spTree>
    <p:extLst>
      <p:ext uri="{BB962C8B-B14F-4D97-AF65-F5344CB8AC3E}">
        <p14:creationId xmlns:p14="http://schemas.microsoft.com/office/powerpoint/2010/main" val="129062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48D1BA-0727-9806-A14D-33379442FCBD}"/>
              </a:ext>
            </a:extLst>
          </p:cNvPr>
          <p:cNvSpPr>
            <a:spLocks noGrp="1"/>
          </p:cNvSpPr>
          <p:nvPr>
            <p:ph type="title"/>
          </p:nvPr>
        </p:nvSpPr>
        <p:spPr>
          <a:xfrm>
            <a:off x="333656" y="405193"/>
            <a:ext cx="9445752" cy="1198880"/>
          </a:xfrm>
          <a:solidFill>
            <a:schemeClr val="bg2"/>
          </a:solidFill>
        </p:spPr>
        <p:txBody>
          <a:bodyPr>
            <a:normAutofit/>
          </a:bodyPr>
          <a:lstStyle/>
          <a:p>
            <a:r>
              <a:rPr lang="en-US" sz="6000" dirty="0">
                <a:solidFill>
                  <a:schemeClr val="accent5"/>
                </a:solidFill>
              </a:rPr>
              <a:t>Accessibility Features</a:t>
            </a:r>
          </a:p>
        </p:txBody>
      </p:sp>
      <p:sp>
        <p:nvSpPr>
          <p:cNvPr id="3" name="Subtitle 2">
            <a:extLst>
              <a:ext uri="{FF2B5EF4-FFF2-40B4-BE49-F238E27FC236}">
                <a16:creationId xmlns:a16="http://schemas.microsoft.com/office/drawing/2014/main" id="{2F26AAE6-AF58-6689-1D86-DF96A6871C2D}"/>
              </a:ext>
            </a:extLst>
          </p:cNvPr>
          <p:cNvSpPr>
            <a:spLocks noGrp="1"/>
          </p:cNvSpPr>
          <p:nvPr>
            <p:ph sz="quarter" idx="12"/>
          </p:nvPr>
        </p:nvSpPr>
        <p:spPr>
          <a:xfrm>
            <a:off x="1684978" y="4920024"/>
            <a:ext cx="2715209" cy="461493"/>
          </a:xfrm>
        </p:spPr>
        <p:txBody>
          <a:bodyPr vert="horz" lIns="91440" tIns="45720" rIns="91440" bIns="45720" rtlCol="0" anchor="ctr">
            <a:normAutofit/>
          </a:bodyPr>
          <a:lstStyle/>
          <a:p>
            <a:pPr algn="ctr"/>
            <a:r>
              <a:rPr lang="en-US" dirty="0">
                <a:solidFill>
                  <a:schemeClr val="tx2"/>
                </a:solidFill>
              </a:rPr>
              <a:t>Keypad with Braille</a:t>
            </a:r>
          </a:p>
        </p:txBody>
      </p:sp>
      <p:sp>
        <p:nvSpPr>
          <p:cNvPr id="5" name="Subtitle 4">
            <a:extLst>
              <a:ext uri="{FF2B5EF4-FFF2-40B4-BE49-F238E27FC236}">
                <a16:creationId xmlns:a16="http://schemas.microsoft.com/office/drawing/2014/main" id="{FEC84CE8-0F4C-FC25-BAAF-B41014BB7CCF}"/>
              </a:ext>
            </a:extLst>
          </p:cNvPr>
          <p:cNvSpPr>
            <a:spLocks noGrp="1"/>
          </p:cNvSpPr>
          <p:nvPr>
            <p:ph sz="quarter" idx="13"/>
          </p:nvPr>
        </p:nvSpPr>
        <p:spPr>
          <a:xfrm>
            <a:off x="7772519" y="4918365"/>
            <a:ext cx="1892453" cy="442832"/>
          </a:xfrm>
        </p:spPr>
        <p:txBody>
          <a:bodyPr vert="horz" lIns="91440" tIns="45720" rIns="91440" bIns="45720" rtlCol="0" anchor="ctr">
            <a:normAutofit/>
          </a:bodyPr>
          <a:lstStyle/>
          <a:p>
            <a:pPr marL="0" indent="0" algn="ctr">
              <a:buNone/>
            </a:pPr>
            <a:r>
              <a:rPr lang="en-US" dirty="0">
                <a:solidFill>
                  <a:schemeClr val="tx2"/>
                </a:solidFill>
              </a:rPr>
              <a:t>Headphones</a:t>
            </a:r>
          </a:p>
        </p:txBody>
      </p:sp>
      <p:pic>
        <p:nvPicPr>
          <p:cNvPr id="7" name="Picture 6">
            <a:extLst>
              <a:ext uri="{FF2B5EF4-FFF2-40B4-BE49-F238E27FC236}">
                <a16:creationId xmlns:a16="http://schemas.microsoft.com/office/drawing/2014/main" id="{AA0D5BE7-5D0D-5AFF-EF25-A99D84FF5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239" y="2137631"/>
            <a:ext cx="3866688" cy="257779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BC081367-5C0F-DDC8-B231-7F2ED1FF9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402" y="2137631"/>
            <a:ext cx="3866688" cy="257779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7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E9647-3494-B3ED-6B69-AB82EECB0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215" y="542994"/>
            <a:ext cx="3517236" cy="527585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5" name="Flowchart: Connector 4">
            <a:extLst>
              <a:ext uri="{FF2B5EF4-FFF2-40B4-BE49-F238E27FC236}">
                <a16:creationId xmlns:a16="http://schemas.microsoft.com/office/drawing/2014/main" id="{047CDA03-701A-3054-D7FB-5ACB41DE271E}"/>
              </a:ext>
            </a:extLst>
          </p:cNvPr>
          <p:cNvSpPr/>
          <p:nvPr/>
        </p:nvSpPr>
        <p:spPr>
          <a:xfrm>
            <a:off x="1750884" y="1595045"/>
            <a:ext cx="1411705" cy="1585876"/>
          </a:xfrm>
          <a:prstGeom prst="flowChartConnector">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400"/>
          </a:p>
        </p:txBody>
      </p:sp>
      <p:sp>
        <p:nvSpPr>
          <p:cNvPr id="6" name="TextBox 5">
            <a:extLst>
              <a:ext uri="{FF2B5EF4-FFF2-40B4-BE49-F238E27FC236}">
                <a16:creationId xmlns:a16="http://schemas.microsoft.com/office/drawing/2014/main" id="{C93252AC-FC56-D7C8-B63E-F82FF8183194}"/>
              </a:ext>
            </a:extLst>
          </p:cNvPr>
          <p:cNvSpPr txBox="1"/>
          <p:nvPr/>
        </p:nvSpPr>
        <p:spPr>
          <a:xfrm>
            <a:off x="5343320" y="1343640"/>
            <a:ext cx="6442432" cy="3682226"/>
          </a:xfrm>
          <a:prstGeom prst="rect">
            <a:avLst/>
          </a:prstGeom>
          <a:solidFill>
            <a:schemeClr val="bg2"/>
          </a:solidFill>
        </p:spPr>
        <p:txBody>
          <a:bodyPr wrap="square" lIns="91440" tIns="45720" rIns="91440" bIns="45720" rtlCol="0" anchor="t">
            <a:spAutoFit/>
          </a:bodyPr>
          <a:lstStyle/>
          <a:p>
            <a:pPr marL="342900" indent="-342900">
              <a:lnSpc>
                <a:spcPct val="20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Unlock power compartment</a:t>
            </a:r>
          </a:p>
          <a:p>
            <a:pPr marL="342900" indent="-342900">
              <a:lnSpc>
                <a:spcPct val="20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Turn machine on </a:t>
            </a:r>
          </a:p>
          <a:p>
            <a:pPr marL="342900" indent="-342900">
              <a:lnSpc>
                <a:spcPct val="20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Verify memory stick is in the machine </a:t>
            </a:r>
          </a:p>
          <a:p>
            <a:pPr marL="342900" indent="-342900">
              <a:lnSpc>
                <a:spcPct val="20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Make sure the machine is in “voter” mode</a:t>
            </a:r>
          </a:p>
          <a:p>
            <a:pPr marL="342900" indent="-342900">
              <a:lnSpc>
                <a:spcPct val="20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Lock compartment up securely </a:t>
            </a:r>
          </a:p>
        </p:txBody>
      </p:sp>
    </p:spTree>
    <p:extLst>
      <p:ext uri="{BB962C8B-B14F-4D97-AF65-F5344CB8AC3E}">
        <p14:creationId xmlns:p14="http://schemas.microsoft.com/office/powerpoint/2010/main" val="7791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251D773-061D-D838-BDE0-DCB9BF1D1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31" y="519814"/>
            <a:ext cx="3393319" cy="508472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31FBC8D-0111-AA46-E8A4-A67EC445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803" y="519814"/>
            <a:ext cx="3393320" cy="508472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03A6195-2364-DB25-2681-EA96C0FBA4C1}"/>
              </a:ext>
            </a:extLst>
          </p:cNvPr>
          <p:cNvSpPr/>
          <p:nvPr/>
        </p:nvSpPr>
        <p:spPr>
          <a:xfrm>
            <a:off x="4320907" y="2217044"/>
            <a:ext cx="1530292" cy="1690265"/>
          </a:xfrm>
          <a:prstGeom prst="rect">
            <a:avLst/>
          </a:prstGeom>
          <a:solidFill>
            <a:schemeClr val="accent1"/>
          </a:solidFill>
          <a:ln>
            <a:solidFill>
              <a:schemeClr val="accent1"/>
            </a:solid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US" sz="2400" dirty="0">
                <a:solidFill>
                  <a:schemeClr val="tx2"/>
                </a:solidFill>
                <a:latin typeface="Neue Haas Grotesk Text Pro"/>
              </a:rPr>
              <a:t>Enter Election Code</a:t>
            </a:r>
          </a:p>
        </p:txBody>
      </p:sp>
      <p:sp>
        <p:nvSpPr>
          <p:cNvPr id="12" name="Rectangle 11">
            <a:extLst>
              <a:ext uri="{FF2B5EF4-FFF2-40B4-BE49-F238E27FC236}">
                <a16:creationId xmlns:a16="http://schemas.microsoft.com/office/drawing/2014/main" id="{585A9BDC-707F-D792-5244-013DCA391395}"/>
              </a:ext>
            </a:extLst>
          </p:cNvPr>
          <p:cNvSpPr/>
          <p:nvPr/>
        </p:nvSpPr>
        <p:spPr>
          <a:xfrm>
            <a:off x="10040847" y="1785514"/>
            <a:ext cx="1743652" cy="2818575"/>
          </a:xfrm>
          <a:prstGeom prst="rect">
            <a:avLst/>
          </a:prstGeom>
          <a:solidFill>
            <a:schemeClr val="accent1"/>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US" sz="2400" dirty="0">
                <a:solidFill>
                  <a:schemeClr val="tx2"/>
                </a:solidFill>
                <a:latin typeface="Neue Haas Grotesk Text Pro"/>
              </a:rPr>
              <a:t>Press “ok” after the machine is finished setting up</a:t>
            </a:r>
          </a:p>
        </p:txBody>
      </p:sp>
    </p:spTree>
    <p:extLst>
      <p:ext uri="{BB962C8B-B14F-4D97-AF65-F5344CB8AC3E}">
        <p14:creationId xmlns:p14="http://schemas.microsoft.com/office/powerpoint/2010/main" val="3047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wheel(1)">
                                      <p:cBhvr>
                                        <p:cTn id="19" dur="2000"/>
                                        <p:tgtEl>
                                          <p:spTgt spid="614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2D92F-C8F5-B699-4255-C6EC2CD8BDDD}"/>
              </a:ext>
            </a:extLst>
          </p:cNvPr>
          <p:cNvSpPr>
            <a:spLocks noGrp="1"/>
          </p:cNvSpPr>
          <p:nvPr>
            <p:ph type="title"/>
          </p:nvPr>
        </p:nvSpPr>
        <p:spPr>
          <a:xfrm>
            <a:off x="5441125" y="2783840"/>
            <a:ext cx="5449824" cy="2299208"/>
          </a:xfrm>
          <a:noFill/>
        </p:spPr>
        <p:txBody>
          <a:bodyPr anchor="b">
            <a:normAutofit/>
          </a:bodyPr>
          <a:lstStyle/>
          <a:p>
            <a:pPr algn="ctr"/>
            <a:r>
              <a:rPr lang="en-US" sz="6000" dirty="0">
                <a:solidFill>
                  <a:schemeClr val="accent5"/>
                </a:solidFill>
              </a:rPr>
              <a:t>The </a:t>
            </a:r>
            <a:r>
              <a:rPr lang="en-US" sz="6000" err="1">
                <a:solidFill>
                  <a:schemeClr val="accent5"/>
                </a:solidFill>
              </a:rPr>
              <a:t>ExpressVote</a:t>
            </a:r>
            <a:r>
              <a:rPr lang="en-US" sz="6000" dirty="0">
                <a:solidFill>
                  <a:schemeClr val="accent5"/>
                </a:solidFill>
              </a:rPr>
              <a:t> is Ready!!</a:t>
            </a:r>
          </a:p>
        </p:txBody>
      </p:sp>
      <p:pic>
        <p:nvPicPr>
          <p:cNvPr id="6" name="Picture 5">
            <a:extLst>
              <a:ext uri="{FF2B5EF4-FFF2-40B4-BE49-F238E27FC236}">
                <a16:creationId xmlns:a16="http://schemas.microsoft.com/office/drawing/2014/main" id="{4C63E4DB-2E45-C4B6-A3FB-395EE0EF7FEE}"/>
              </a:ext>
            </a:extLst>
          </p:cNvPr>
          <p:cNvPicPr>
            <a:picLocks noChangeAspect="1"/>
          </p:cNvPicPr>
          <p:nvPr/>
        </p:nvPicPr>
        <p:blipFill>
          <a:blip r:embed="rId2" cstate="print">
            <a:extLst>
              <a:ext uri="{28A0092B-C50C-407E-A947-70E740481C1C}">
                <a14:useLocalDpi xmlns:a14="http://schemas.microsoft.com/office/drawing/2010/main" val="0"/>
              </a:ext>
            </a:extLst>
          </a:blip>
          <a:srcRect t="2093" r="-2" b="10651"/>
          <a:stretch/>
        </p:blipFill>
        <p:spPr>
          <a:xfrm>
            <a:off x="182879" y="12970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686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AAE7-9292-9F48-BAC2-5FFC8734F5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87D48C-80CA-3BD8-2E55-0B308C1BAC6C}"/>
              </a:ext>
            </a:extLst>
          </p:cNvPr>
          <p:cNvSpPr>
            <a:spLocks noGrp="1"/>
          </p:cNvSpPr>
          <p:nvPr>
            <p:ph type="ctrTitle"/>
          </p:nvPr>
        </p:nvSpPr>
        <p:spPr/>
        <p:txBody>
          <a:bodyPr/>
          <a:lstStyle/>
          <a:p>
            <a:pPr algn="ctr"/>
            <a:r>
              <a:rPr lang="en-US" sz="9600" b="1" dirty="0">
                <a:solidFill>
                  <a:schemeClr val="accent3"/>
                </a:solidFill>
              </a:rPr>
              <a:t>During Voting Hours</a:t>
            </a:r>
          </a:p>
        </p:txBody>
      </p:sp>
    </p:spTree>
    <p:extLst>
      <p:ext uri="{BB962C8B-B14F-4D97-AF65-F5344CB8AC3E}">
        <p14:creationId xmlns:p14="http://schemas.microsoft.com/office/powerpoint/2010/main" val="454315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6FA4-117C-EAA8-41E2-1171D5569626}"/>
              </a:ext>
            </a:extLst>
          </p:cNvPr>
          <p:cNvSpPr>
            <a:spLocks noGrp="1"/>
          </p:cNvSpPr>
          <p:nvPr>
            <p:ph type="title"/>
          </p:nvPr>
        </p:nvSpPr>
        <p:spPr>
          <a:xfrm>
            <a:off x="914400" y="914400"/>
            <a:ext cx="5858256" cy="914400"/>
          </a:xfrm>
        </p:spPr>
        <p:txBody>
          <a:bodyPr vert="horz" lIns="91440" tIns="45720" rIns="91440" bIns="45720" rtlCol="0" anchor="b" anchorCtr="0">
            <a:normAutofit/>
          </a:bodyPr>
          <a:lstStyle/>
          <a:p>
            <a:r>
              <a:rPr lang="en-US" sz="6000" kern="1200" dirty="0">
                <a:solidFill>
                  <a:schemeClr val="accent5"/>
                </a:solidFill>
                <a:latin typeface="+mj-lt"/>
                <a:ea typeface="+mj-ea"/>
                <a:cs typeface="+mj-cs"/>
              </a:rPr>
              <a:t>At 6:00 A.M…</a:t>
            </a:r>
          </a:p>
        </p:txBody>
      </p:sp>
      <p:sp>
        <p:nvSpPr>
          <p:cNvPr id="4" name="TextBox 3">
            <a:extLst>
              <a:ext uri="{FF2B5EF4-FFF2-40B4-BE49-F238E27FC236}">
                <a16:creationId xmlns:a16="http://schemas.microsoft.com/office/drawing/2014/main" id="{0329DA64-8A27-A8A1-6C91-3A44FFEC0F86}"/>
              </a:ext>
            </a:extLst>
          </p:cNvPr>
          <p:cNvSpPr txBox="1"/>
          <p:nvPr/>
        </p:nvSpPr>
        <p:spPr>
          <a:xfrm>
            <a:off x="843279" y="2282951"/>
            <a:ext cx="5650992" cy="2299208"/>
          </a:xfrm>
          <a:prstGeom prst="rect">
            <a:avLst/>
          </a:prstGeom>
        </p:spPr>
        <p:txBody>
          <a:bodyPr vert="horz" lIns="91440" tIns="45720" rIns="91440" bIns="45720" rtlCol="0" anchor="t">
            <a:normAutofit/>
          </a:bodyPr>
          <a:lstStyle/>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b="0" baseline="0" dirty="0">
                <a:solidFill>
                  <a:schemeClr val="tx2"/>
                </a:solidFill>
              </a:rPr>
              <a:t>Announce out loud “</a:t>
            </a:r>
            <a:r>
              <a:rPr lang="en-US" sz="2400" dirty="0">
                <a:solidFill>
                  <a:schemeClr val="tx2"/>
                </a:solidFill>
              </a:rPr>
              <a:t>polls </a:t>
            </a:r>
            <a:r>
              <a:rPr lang="en-US" sz="2400" b="0" baseline="0" dirty="0">
                <a:solidFill>
                  <a:schemeClr val="tx2"/>
                </a:solidFill>
              </a:rPr>
              <a:t>are </a:t>
            </a:r>
            <a:r>
              <a:rPr lang="en-US" sz="2400" dirty="0">
                <a:solidFill>
                  <a:schemeClr val="tx2"/>
                </a:solidFill>
              </a:rPr>
              <a:t>open</a:t>
            </a:r>
            <a:r>
              <a:rPr lang="en-US" sz="2400" b="0" baseline="0" dirty="0">
                <a:solidFill>
                  <a:schemeClr val="tx2"/>
                </a:solidFill>
              </a:rPr>
              <a:t>!”</a:t>
            </a:r>
          </a:p>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b="0" baseline="0" dirty="0">
                <a:solidFill>
                  <a:schemeClr val="tx2"/>
                </a:solidFill>
              </a:rPr>
              <a:t>Unlock the door</a:t>
            </a:r>
          </a:p>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b="0" baseline="0" dirty="0">
                <a:solidFill>
                  <a:schemeClr val="tx2"/>
                </a:solidFill>
              </a:rPr>
              <a:t>Replace missing judges if approved by the </a:t>
            </a:r>
            <a:r>
              <a:rPr lang="en-US" sz="2400" dirty="0">
                <a:solidFill>
                  <a:schemeClr val="tx2"/>
                </a:solidFill>
              </a:rPr>
              <a:t>election authority</a:t>
            </a:r>
            <a:r>
              <a:rPr lang="en-US" sz="2400" b="0" baseline="0" dirty="0">
                <a:solidFill>
                  <a:schemeClr val="tx2"/>
                </a:solidFill>
              </a:rPr>
              <a:t> </a:t>
            </a:r>
          </a:p>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b="0" baseline="0" dirty="0">
                <a:solidFill>
                  <a:schemeClr val="tx2"/>
                </a:solidFill>
              </a:rPr>
              <a:t>Collect any </a:t>
            </a:r>
            <a:r>
              <a:rPr lang="en-US" sz="2400" b="0" baseline="0" dirty="0" err="1">
                <a:solidFill>
                  <a:schemeClr val="tx2"/>
                </a:solidFill>
              </a:rPr>
              <a:t>pollwatcher</a:t>
            </a:r>
            <a:r>
              <a:rPr lang="en-US" sz="2400" b="0" baseline="0" dirty="0">
                <a:solidFill>
                  <a:schemeClr val="tx2"/>
                </a:solidFill>
              </a:rPr>
              <a:t> credentials</a:t>
            </a:r>
          </a:p>
        </p:txBody>
      </p:sp>
      <p:pic>
        <p:nvPicPr>
          <p:cNvPr id="6" name="Graphic 5" descr="Alarm clock outline">
            <a:extLst>
              <a:ext uri="{FF2B5EF4-FFF2-40B4-BE49-F238E27FC236}">
                <a16:creationId xmlns:a16="http://schemas.microsoft.com/office/drawing/2014/main" id="{F2A5FE3F-7923-8FAB-46D0-B4730B0EF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5615" y="1137920"/>
            <a:ext cx="4589511" cy="4589511"/>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ln>
            <a:noFill/>
          </a:ln>
        </p:spPr>
      </p:pic>
    </p:spTree>
    <p:extLst>
      <p:ext uri="{BB962C8B-B14F-4D97-AF65-F5344CB8AC3E}">
        <p14:creationId xmlns:p14="http://schemas.microsoft.com/office/powerpoint/2010/main" val="39330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 fill="hold">
                                          <p:stCondLst>
                                            <p:cond delay="0"/>
                                          </p:stCondLst>
                                        </p:cTn>
                                        <p:tgtEl>
                                          <p:spTgt spid="6"/>
                                        </p:tgtEl>
                                        <p:attrNameLst>
                                          <p:attrName>r</p:attrName>
                                        </p:attrNameLst>
                                      </p:cBhvr>
                                    </p:animRot>
                                    <p:animRot by="-240000">
                                      <p:cBhvr>
                                        <p:cTn id="7" dur="2" fill="hold">
                                          <p:stCondLst>
                                            <p:cond delay="147"/>
                                          </p:stCondLst>
                                        </p:cTn>
                                        <p:tgtEl>
                                          <p:spTgt spid="6"/>
                                        </p:tgtEl>
                                        <p:attrNameLst>
                                          <p:attrName>r</p:attrName>
                                        </p:attrNameLst>
                                      </p:cBhvr>
                                    </p:animRot>
                                    <p:animRot by="240000">
                                      <p:cBhvr>
                                        <p:cTn id="8" dur="2" fill="hold">
                                          <p:stCondLst>
                                            <p:cond delay="294"/>
                                          </p:stCondLst>
                                        </p:cTn>
                                        <p:tgtEl>
                                          <p:spTgt spid="6"/>
                                        </p:tgtEl>
                                        <p:attrNameLst>
                                          <p:attrName>r</p:attrName>
                                        </p:attrNameLst>
                                      </p:cBhvr>
                                    </p:animRot>
                                    <p:animRot by="-240000">
                                      <p:cBhvr>
                                        <p:cTn id="9" dur="2" fill="hold">
                                          <p:stCondLst>
                                            <p:cond delay="441"/>
                                          </p:stCondLst>
                                        </p:cTn>
                                        <p:tgtEl>
                                          <p:spTgt spid="6"/>
                                        </p:tgtEl>
                                        <p:attrNameLst>
                                          <p:attrName>r</p:attrName>
                                        </p:attrNameLst>
                                      </p:cBhvr>
                                    </p:animRot>
                                    <p:animRot by="120000">
                                      <p:cBhvr>
                                        <p:cTn id="10" dur="2" fill="hold">
                                          <p:stCondLst>
                                            <p:cond delay="749"/>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91A4-5CB3-861F-37CB-99EE713C6D14}"/>
              </a:ext>
            </a:extLst>
          </p:cNvPr>
          <p:cNvSpPr>
            <a:spLocks noGrp="1"/>
          </p:cNvSpPr>
          <p:nvPr>
            <p:ph type="title"/>
          </p:nvPr>
        </p:nvSpPr>
        <p:spPr>
          <a:xfrm>
            <a:off x="407923" y="178404"/>
            <a:ext cx="11447272" cy="2540000"/>
          </a:xfrm>
          <a:solidFill>
            <a:schemeClr val="bg2"/>
          </a:solidFill>
        </p:spPr>
        <p:txBody>
          <a:bodyPr vert="horz" lIns="91440" tIns="45720" rIns="91440" bIns="45720" rtlCol="0" anchor="b" anchorCtr="0">
            <a:noAutofit/>
          </a:bodyPr>
          <a:lstStyle/>
          <a:p>
            <a:pPr algn="ctr"/>
            <a:r>
              <a:rPr lang="en-US" sz="6000" kern="1200" dirty="0">
                <a:solidFill>
                  <a:schemeClr val="accent5"/>
                </a:solidFill>
                <a:latin typeface="+mj-lt"/>
                <a:ea typeface="+mj-ea"/>
                <a:cs typeface="+mj-cs"/>
              </a:rPr>
              <a:t>A list will be provided for </a:t>
            </a:r>
            <a:r>
              <a:rPr lang="en-US" sz="6000" b="1" kern="1200" dirty="0">
                <a:solidFill>
                  <a:schemeClr val="accent5"/>
                </a:solidFill>
                <a:latin typeface="+mj-lt"/>
                <a:ea typeface="+mj-ea"/>
                <a:cs typeface="+mj-cs"/>
              </a:rPr>
              <a:t>Early</a:t>
            </a:r>
            <a:r>
              <a:rPr lang="en-US" sz="6000" kern="1200" dirty="0">
                <a:solidFill>
                  <a:schemeClr val="accent5"/>
                </a:solidFill>
                <a:latin typeface="+mj-lt"/>
                <a:ea typeface="+mj-ea"/>
                <a:cs typeface="+mj-cs"/>
              </a:rPr>
              <a:t>, </a:t>
            </a:r>
            <a:r>
              <a:rPr lang="en-US" sz="6000" b="1" kern="1200" dirty="0">
                <a:solidFill>
                  <a:schemeClr val="accent5"/>
                </a:solidFill>
                <a:latin typeface="+mj-lt"/>
                <a:ea typeface="+mj-ea"/>
                <a:cs typeface="+mj-cs"/>
              </a:rPr>
              <a:t>Vote by Mail</a:t>
            </a:r>
            <a:r>
              <a:rPr lang="en-US" sz="6000" kern="1200" dirty="0">
                <a:solidFill>
                  <a:schemeClr val="accent5"/>
                </a:solidFill>
                <a:latin typeface="+mj-lt"/>
                <a:ea typeface="+mj-ea"/>
                <a:cs typeface="+mj-cs"/>
              </a:rPr>
              <a:t>, and </a:t>
            </a:r>
            <a:r>
              <a:rPr lang="en-US" sz="6000" b="1" kern="1200" dirty="0">
                <a:solidFill>
                  <a:schemeClr val="accent5"/>
                </a:solidFill>
                <a:latin typeface="+mj-lt"/>
                <a:ea typeface="+mj-ea"/>
                <a:cs typeface="+mj-cs"/>
              </a:rPr>
              <a:t>Grace Period </a:t>
            </a:r>
            <a:r>
              <a:rPr lang="en-US" sz="6000" kern="1200" dirty="0">
                <a:solidFill>
                  <a:schemeClr val="accent5"/>
                </a:solidFill>
                <a:latin typeface="+mj-lt"/>
                <a:ea typeface="+mj-ea"/>
                <a:cs typeface="+mj-cs"/>
              </a:rPr>
              <a:t>voters. </a:t>
            </a:r>
          </a:p>
        </p:txBody>
      </p:sp>
      <p:sp>
        <p:nvSpPr>
          <p:cNvPr id="4" name="TextBox 3">
            <a:extLst>
              <a:ext uri="{FF2B5EF4-FFF2-40B4-BE49-F238E27FC236}">
                <a16:creationId xmlns:a16="http://schemas.microsoft.com/office/drawing/2014/main" id="{740FDBAE-391C-C260-6130-223E202FEDF2}"/>
              </a:ext>
            </a:extLst>
          </p:cNvPr>
          <p:cNvSpPr txBox="1"/>
          <p:nvPr/>
        </p:nvSpPr>
        <p:spPr>
          <a:xfrm>
            <a:off x="7716369" y="5446917"/>
            <a:ext cx="3983021" cy="947398"/>
          </a:xfrm>
          <a:prstGeom prst="rect">
            <a:avLst/>
          </a:prstGeom>
          <a:solidFill>
            <a:schemeClr val="accent4"/>
          </a:solidFill>
        </p:spPr>
        <p:txBody>
          <a:bodyPr vert="horz" lIns="91440" tIns="45720" rIns="91440" bIns="45720" rtlCol="0" anchor="ctr">
            <a:normAutofit/>
          </a:bodyPr>
          <a:lstStyle/>
          <a:p>
            <a:pPr algn="ctr">
              <a:lnSpc>
                <a:spcPct val="90000"/>
              </a:lnSpc>
              <a:spcBef>
                <a:spcPts val="1000"/>
              </a:spcBef>
            </a:pPr>
            <a:r>
              <a:rPr lang="en-US" dirty="0">
                <a:solidFill>
                  <a:schemeClr val="tx2"/>
                </a:solidFill>
              </a:rPr>
              <a:t>A voter cannot revoke or cancel a ballot that has already been voted!</a:t>
            </a:r>
          </a:p>
        </p:txBody>
      </p:sp>
      <p:sp>
        <p:nvSpPr>
          <p:cNvPr id="9" name="TextBox 8">
            <a:extLst>
              <a:ext uri="{FF2B5EF4-FFF2-40B4-BE49-F238E27FC236}">
                <a16:creationId xmlns:a16="http://schemas.microsoft.com/office/drawing/2014/main" id="{50BFA344-C39B-0314-1279-12BA437685DB}"/>
              </a:ext>
            </a:extLst>
          </p:cNvPr>
          <p:cNvSpPr txBox="1"/>
          <p:nvPr/>
        </p:nvSpPr>
        <p:spPr>
          <a:xfrm>
            <a:off x="2107244" y="2717196"/>
            <a:ext cx="7957190" cy="2540000"/>
          </a:xfrm>
          <a:prstGeom prst="rect">
            <a:avLst/>
          </a:prstGeom>
        </p:spPr>
        <p:txBody>
          <a:bodyPr vert="horz" lIns="91440" tIns="45720" rIns="91440" bIns="45720" rtlCol="0" anchor="t">
            <a:noAutofit/>
          </a:bodyPr>
          <a:lstStyle/>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dirty="0">
                <a:solidFill>
                  <a:schemeClr val="tx2"/>
                </a:solidFill>
              </a:rPr>
              <a:t>If a voter is marked as already voted and claims they have not, </a:t>
            </a:r>
            <a:r>
              <a:rPr lang="en-US" sz="2400" b="1" dirty="0">
                <a:solidFill>
                  <a:schemeClr val="tx2"/>
                </a:solidFill>
              </a:rPr>
              <a:t>CALL </a:t>
            </a:r>
            <a:r>
              <a:rPr lang="en-US" sz="2400" dirty="0">
                <a:solidFill>
                  <a:schemeClr val="tx2"/>
                </a:solidFill>
              </a:rPr>
              <a:t>the Election Authority’s office!</a:t>
            </a:r>
          </a:p>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dirty="0">
                <a:solidFill>
                  <a:schemeClr val="tx2"/>
                </a:solidFill>
              </a:rPr>
              <a:t>If a voter was issued a Vote by Mail ballot, has not voted it, and surrenders the ballot to you on election day, they may vote as normal.</a:t>
            </a:r>
          </a:p>
          <a:p>
            <a:pPr marL="342900" indent="-342900">
              <a:lnSpc>
                <a:spcPct val="90000"/>
              </a:lnSpc>
              <a:spcBef>
                <a:spcPts val="1000"/>
              </a:spcBef>
              <a:buClr>
                <a:schemeClr val="tx1">
                  <a:lumMod val="90000"/>
                  <a:lumOff val="10000"/>
                </a:schemeClr>
              </a:buClr>
              <a:buFont typeface="Arial" panose="020B0604020202020204" pitchFamily="34" charset="0"/>
              <a:buChar char="•"/>
            </a:pPr>
            <a:r>
              <a:rPr lang="en-US" sz="2400" dirty="0">
                <a:solidFill>
                  <a:schemeClr val="tx2"/>
                </a:solidFill>
              </a:rPr>
              <a:t>If a voter claims they never received their Vote by Mail ballot, they may sign an affidavit and vote on election day. </a:t>
            </a:r>
          </a:p>
        </p:txBody>
      </p:sp>
    </p:spTree>
    <p:extLst>
      <p:ext uri="{BB962C8B-B14F-4D97-AF65-F5344CB8AC3E}">
        <p14:creationId xmlns:p14="http://schemas.microsoft.com/office/powerpoint/2010/main" val="76336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FB9E-CF04-72E5-9E37-902B81418F2E}"/>
              </a:ext>
            </a:extLst>
          </p:cNvPr>
          <p:cNvSpPr>
            <a:spLocks noGrp="1"/>
          </p:cNvSpPr>
          <p:nvPr>
            <p:ph type="title"/>
          </p:nvPr>
        </p:nvSpPr>
        <p:spPr>
          <a:xfrm>
            <a:off x="914399" y="180365"/>
            <a:ext cx="10360152" cy="2540000"/>
          </a:xfrm>
        </p:spPr>
        <p:txBody>
          <a:bodyPr vert="horz" lIns="91440" tIns="45720" rIns="91440" bIns="45720" rtlCol="0" anchor="b" anchorCtr="0">
            <a:noAutofit/>
          </a:bodyPr>
          <a:lstStyle/>
          <a:p>
            <a:pPr algn="ctr">
              <a:spcAft>
                <a:spcPts val="600"/>
              </a:spcAft>
            </a:pPr>
            <a:r>
              <a:rPr lang="en-US" sz="6000" kern="1200" dirty="0">
                <a:solidFill>
                  <a:schemeClr val="accent5"/>
                </a:solidFill>
                <a:latin typeface="+mj-lt"/>
                <a:ea typeface="+mj-ea"/>
                <a:cs typeface="+mj-cs"/>
              </a:rPr>
              <a:t>Voters may be </a:t>
            </a:r>
            <a:r>
              <a:rPr lang="en-US" sz="6000" b="1" kern="1200" dirty="0">
                <a:solidFill>
                  <a:schemeClr val="accent5"/>
                </a:solidFill>
                <a:latin typeface="+mj-lt"/>
                <a:ea typeface="+mj-ea"/>
                <a:cs typeface="+mj-cs"/>
              </a:rPr>
              <a:t>challenged</a:t>
            </a:r>
            <a:r>
              <a:rPr lang="en-US" sz="6000" kern="1200" dirty="0">
                <a:solidFill>
                  <a:schemeClr val="accent5"/>
                </a:solidFill>
                <a:latin typeface="+mj-lt"/>
                <a:ea typeface="+mj-ea"/>
                <a:cs typeface="+mj-cs"/>
              </a:rPr>
              <a:t> by </a:t>
            </a:r>
            <a:r>
              <a:rPr lang="en-US" sz="6000" kern="1200" err="1">
                <a:solidFill>
                  <a:schemeClr val="accent5"/>
                </a:solidFill>
                <a:latin typeface="+mj-lt"/>
                <a:ea typeface="+mj-ea"/>
                <a:cs typeface="+mj-cs"/>
              </a:rPr>
              <a:t>Pollwatchers</a:t>
            </a:r>
            <a:r>
              <a:rPr lang="en-US" sz="6000" kern="1200" dirty="0">
                <a:solidFill>
                  <a:schemeClr val="accent5"/>
                </a:solidFill>
                <a:latin typeface="+mj-lt"/>
                <a:ea typeface="+mj-ea"/>
                <a:cs typeface="+mj-cs"/>
              </a:rPr>
              <a:t>, Election Judges, or another voter. </a:t>
            </a:r>
          </a:p>
        </p:txBody>
      </p:sp>
      <p:sp>
        <p:nvSpPr>
          <p:cNvPr id="5" name="TextBox 4">
            <a:extLst>
              <a:ext uri="{FF2B5EF4-FFF2-40B4-BE49-F238E27FC236}">
                <a16:creationId xmlns:a16="http://schemas.microsoft.com/office/drawing/2014/main" id="{9515BB7B-3553-2529-9C1F-93E48A459F9E}"/>
              </a:ext>
            </a:extLst>
          </p:cNvPr>
          <p:cNvSpPr txBox="1"/>
          <p:nvPr/>
        </p:nvSpPr>
        <p:spPr>
          <a:xfrm>
            <a:off x="552864" y="3177252"/>
            <a:ext cx="6729984" cy="3396680"/>
          </a:xfrm>
          <a:prstGeom prst="rect">
            <a:avLst/>
          </a:prstGeom>
          <a:solidFill>
            <a:schemeClr val="accent2">
              <a:lumMod val="20000"/>
              <a:lumOff val="80000"/>
            </a:schemeClr>
          </a:solidFill>
        </p:spPr>
        <p:txBody>
          <a:bodyPr vert="horz" lIns="91440" tIns="45720" rIns="91440" bIns="45720" rtlCol="0" anchor="ctr">
            <a:normAutofit fontScale="92500"/>
          </a:bodyPr>
          <a:lstStyle/>
          <a:p>
            <a:pPr>
              <a:lnSpc>
                <a:spcPct val="90000"/>
              </a:lnSpc>
              <a:spcBef>
                <a:spcPts val="1000"/>
              </a:spcBef>
            </a:pPr>
            <a:r>
              <a:rPr lang="en-US" sz="2800" u="sng" cap="all" baseline="0" dirty="0">
                <a:solidFill>
                  <a:schemeClr val="tx2"/>
                </a:solidFill>
              </a:rPr>
              <a:t>Reasons for the challenge:</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Voter has moved</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Voter has already voted</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Voter has changed name</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No record of registration</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Not the same person as registered voter</a:t>
            </a:r>
          </a:p>
          <a:p>
            <a:pPr marL="342900" indent="-342900">
              <a:lnSpc>
                <a:spcPct val="90000"/>
              </a:lnSpc>
              <a:spcBef>
                <a:spcPts val="1000"/>
              </a:spcBef>
              <a:buClr>
                <a:schemeClr val="bg1"/>
              </a:buClr>
              <a:buFont typeface="Arial" panose="020B0604020202020204" pitchFamily="34" charset="0"/>
              <a:buChar char="•"/>
            </a:pPr>
            <a:r>
              <a:rPr lang="en-US" sz="2600" baseline="0" dirty="0">
                <a:solidFill>
                  <a:schemeClr val="tx2"/>
                </a:solidFill>
              </a:rPr>
              <a:t>Signature doesn’t match</a:t>
            </a:r>
          </a:p>
        </p:txBody>
      </p:sp>
      <p:sp>
        <p:nvSpPr>
          <p:cNvPr id="6" name="TextBox 5">
            <a:extLst>
              <a:ext uri="{FF2B5EF4-FFF2-40B4-BE49-F238E27FC236}">
                <a16:creationId xmlns:a16="http://schemas.microsoft.com/office/drawing/2014/main" id="{9B918014-91C7-CFEC-EFD6-40F10D3DF74E}"/>
              </a:ext>
            </a:extLst>
          </p:cNvPr>
          <p:cNvSpPr txBox="1"/>
          <p:nvPr/>
        </p:nvSpPr>
        <p:spPr>
          <a:xfrm>
            <a:off x="7454393" y="3080994"/>
            <a:ext cx="4408263" cy="3568876"/>
          </a:xfrm>
          <a:prstGeom prst="rect">
            <a:avLst/>
          </a:prstGeom>
          <a:solidFill>
            <a:schemeClr val="accent2">
              <a:lumMod val="20000"/>
              <a:lumOff val="80000"/>
            </a:schemeClr>
          </a:solidFill>
        </p:spPr>
        <p:txBody>
          <a:bodyPr vert="horz" lIns="91440" tIns="45720" rIns="91440" bIns="45720" rtlCol="0" anchor="ctr">
            <a:noAutofit/>
          </a:bodyPr>
          <a:lstStyle/>
          <a:p>
            <a:pPr algn="ctr">
              <a:lnSpc>
                <a:spcPct val="90000"/>
              </a:lnSpc>
              <a:spcBef>
                <a:spcPts val="1000"/>
              </a:spcBef>
            </a:pPr>
            <a:r>
              <a:rPr lang="en-US" sz="2400" dirty="0">
                <a:solidFill>
                  <a:schemeClr val="tx2"/>
                </a:solidFill>
              </a:rPr>
              <a:t>Election judges, </a:t>
            </a:r>
            <a:r>
              <a:rPr lang="en-US" sz="2400" err="1">
                <a:solidFill>
                  <a:schemeClr val="tx2"/>
                </a:solidFill>
              </a:rPr>
              <a:t>pollwatchers</a:t>
            </a:r>
            <a:r>
              <a:rPr lang="en-US" sz="2400" dirty="0">
                <a:solidFill>
                  <a:schemeClr val="tx2"/>
                </a:solidFill>
              </a:rPr>
              <a:t>, and other voters who are in the polling place may challenge the qualifications of </a:t>
            </a:r>
            <a:r>
              <a:rPr lang="en-US" sz="2400">
                <a:solidFill>
                  <a:schemeClr val="tx2"/>
                </a:solidFill>
              </a:rPr>
              <a:t>a voter</a:t>
            </a:r>
            <a:endParaRPr lang="en-US">
              <a:solidFill>
                <a:schemeClr val="tx2"/>
              </a:solidFill>
            </a:endParaRPr>
          </a:p>
          <a:p>
            <a:pPr algn="ctr">
              <a:lnSpc>
                <a:spcPct val="90000"/>
              </a:lnSpc>
              <a:spcBef>
                <a:spcPts val="1000"/>
              </a:spcBef>
            </a:pPr>
            <a:r>
              <a:rPr lang="en-US" sz="2400" dirty="0">
                <a:solidFill>
                  <a:schemeClr val="tx2"/>
                </a:solidFill>
              </a:rPr>
              <a:t>Challenging a voter is simply questioning their eligibility to cast a ballot and can often be </a:t>
            </a:r>
            <a:r>
              <a:rPr lang="en-US" sz="2400">
                <a:solidFill>
                  <a:schemeClr val="tx2"/>
                </a:solidFill>
              </a:rPr>
              <a:t>rectified in the polling place. </a:t>
            </a:r>
          </a:p>
        </p:txBody>
      </p:sp>
    </p:spTree>
    <p:extLst>
      <p:ext uri="{BB962C8B-B14F-4D97-AF65-F5344CB8AC3E}">
        <p14:creationId xmlns:p14="http://schemas.microsoft.com/office/powerpoint/2010/main" val="375557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9029-ED80-6319-C96B-657C8737102B}"/>
              </a:ext>
            </a:extLst>
          </p:cNvPr>
          <p:cNvSpPr>
            <a:spLocks noGrp="1"/>
          </p:cNvSpPr>
          <p:nvPr>
            <p:ph type="title"/>
          </p:nvPr>
        </p:nvSpPr>
        <p:spPr>
          <a:xfrm>
            <a:off x="195943" y="399350"/>
            <a:ext cx="10360152" cy="914400"/>
          </a:xfrm>
        </p:spPr>
        <p:txBody>
          <a:bodyPr vert="horz" lIns="91440" tIns="45720" rIns="91440" bIns="45720" rtlCol="0" anchor="b" anchorCtr="0">
            <a:normAutofit/>
          </a:bodyPr>
          <a:lstStyle/>
          <a:p>
            <a:r>
              <a:rPr lang="en-US" sz="6000" kern="1200" dirty="0">
                <a:solidFill>
                  <a:schemeClr val="accent5"/>
                </a:solidFill>
                <a:latin typeface="+mj-lt"/>
                <a:ea typeface="+mj-ea"/>
                <a:cs typeface="+mj-cs"/>
              </a:rPr>
              <a:t>Ballot Entitlement Chart</a:t>
            </a:r>
          </a:p>
        </p:txBody>
      </p:sp>
      <p:sp>
        <p:nvSpPr>
          <p:cNvPr id="3" name="TextBox 2">
            <a:extLst>
              <a:ext uri="{FF2B5EF4-FFF2-40B4-BE49-F238E27FC236}">
                <a16:creationId xmlns:a16="http://schemas.microsoft.com/office/drawing/2014/main" id="{CACB6EA2-9692-77BF-0D05-E4B7AF8461B9}"/>
              </a:ext>
            </a:extLst>
          </p:cNvPr>
          <p:cNvSpPr txBox="1"/>
          <p:nvPr/>
        </p:nvSpPr>
        <p:spPr>
          <a:xfrm>
            <a:off x="7441680" y="2928910"/>
            <a:ext cx="4214327" cy="1731699"/>
          </a:xfrm>
          <a:prstGeom prst="rect">
            <a:avLst/>
          </a:prstGeom>
        </p:spPr>
        <p:txBody>
          <a:bodyPr vert="horz" lIns="91440" tIns="45720" rIns="91440" bIns="45720" rtlCol="0" anchor="ctr">
            <a:noAutofit/>
          </a:bodyPr>
          <a:lstStyle/>
          <a:p>
            <a:pPr algn="ctr">
              <a:lnSpc>
                <a:spcPct val="90000"/>
              </a:lnSpc>
              <a:spcBef>
                <a:spcPts val="1000"/>
              </a:spcBef>
            </a:pPr>
            <a:r>
              <a:rPr lang="en-US" sz="2600" dirty="0">
                <a:solidFill>
                  <a:schemeClr val="tx2"/>
                </a:solidFill>
              </a:rPr>
              <a:t>Your quick reference tool for how to handle various circumstances of voters</a:t>
            </a:r>
          </a:p>
        </p:txBody>
      </p:sp>
      <p:pic>
        <p:nvPicPr>
          <p:cNvPr id="5" name="Picture 4">
            <a:extLst>
              <a:ext uri="{FF2B5EF4-FFF2-40B4-BE49-F238E27FC236}">
                <a16:creationId xmlns:a16="http://schemas.microsoft.com/office/drawing/2014/main" id="{66FB4E4D-2D87-5153-8F1C-EB127995478F}"/>
              </a:ext>
            </a:extLst>
          </p:cNvPr>
          <p:cNvPicPr>
            <a:picLocks noChangeAspect="1"/>
          </p:cNvPicPr>
          <p:nvPr/>
        </p:nvPicPr>
        <p:blipFill>
          <a:blip r:embed="rId3"/>
          <a:stretch>
            <a:fillRect/>
          </a:stretch>
        </p:blipFill>
        <p:spPr>
          <a:xfrm>
            <a:off x="454713" y="1425510"/>
            <a:ext cx="6673767" cy="5157002"/>
          </a:xfrm>
          <a:prstGeom prst="rect">
            <a:avLst/>
          </a:prstGeom>
        </p:spPr>
      </p:pic>
    </p:spTree>
    <p:extLst>
      <p:ext uri="{BB962C8B-B14F-4D97-AF65-F5344CB8AC3E}">
        <p14:creationId xmlns:p14="http://schemas.microsoft.com/office/powerpoint/2010/main" val="2813941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EB0012-A71A-1161-4516-EA2622C7BC3D}"/>
              </a:ext>
            </a:extLst>
          </p:cNvPr>
          <p:cNvSpPr>
            <a:spLocks noGrp="1"/>
          </p:cNvSpPr>
          <p:nvPr>
            <p:ph type="title"/>
          </p:nvPr>
        </p:nvSpPr>
        <p:spPr>
          <a:xfrm>
            <a:off x="957831" y="526133"/>
            <a:ext cx="5831840" cy="944880"/>
          </a:xfrm>
        </p:spPr>
        <p:txBody>
          <a:bodyPr>
            <a:noAutofit/>
          </a:bodyPr>
          <a:lstStyle/>
          <a:p>
            <a:r>
              <a:rPr lang="en-US" sz="6000" dirty="0">
                <a:solidFill>
                  <a:schemeClr val="accent5"/>
                </a:solidFill>
              </a:rPr>
              <a:t>Voter Affidavit</a:t>
            </a:r>
          </a:p>
        </p:txBody>
      </p:sp>
      <p:pic>
        <p:nvPicPr>
          <p:cNvPr id="7" name="Picture 6">
            <a:extLst>
              <a:ext uri="{FF2B5EF4-FFF2-40B4-BE49-F238E27FC236}">
                <a16:creationId xmlns:a16="http://schemas.microsoft.com/office/drawing/2014/main" id="{DBE6F66E-45BF-5DBB-D0DA-5D7C5261F514}"/>
              </a:ext>
            </a:extLst>
          </p:cNvPr>
          <p:cNvPicPr>
            <a:picLocks noChangeAspect="1"/>
          </p:cNvPicPr>
          <p:nvPr/>
        </p:nvPicPr>
        <p:blipFill>
          <a:blip r:embed="rId2"/>
          <a:stretch>
            <a:fillRect/>
          </a:stretch>
        </p:blipFill>
        <p:spPr>
          <a:xfrm>
            <a:off x="7762162" y="886146"/>
            <a:ext cx="3968113" cy="508570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97872192-844B-FF73-BF8C-43125804254D}"/>
              </a:ext>
            </a:extLst>
          </p:cNvPr>
          <p:cNvSpPr txBox="1"/>
          <p:nvPr/>
        </p:nvSpPr>
        <p:spPr>
          <a:xfrm>
            <a:off x="1095453" y="3061829"/>
            <a:ext cx="5089236" cy="2308324"/>
          </a:xfrm>
          <a:prstGeom prst="rect">
            <a:avLst/>
          </a:prstGeom>
          <a:solidFill>
            <a:schemeClr val="bg2"/>
          </a:solidFill>
          <a:ln>
            <a:solidFill>
              <a:schemeClr val="bg2"/>
            </a:solidFill>
          </a:ln>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chemeClr val="tx2"/>
                </a:solidFill>
              </a:rPr>
              <a:t>Change of Residence</a:t>
            </a:r>
          </a:p>
          <a:p>
            <a:pPr marL="342900" indent="-342900">
              <a:buFont typeface="Arial" panose="020B0604020202020204" pitchFamily="34" charset="0"/>
              <a:buChar char="•"/>
            </a:pPr>
            <a:r>
              <a:rPr lang="en-US" sz="2400" dirty="0">
                <a:solidFill>
                  <a:schemeClr val="tx2"/>
                </a:solidFill>
              </a:rPr>
              <a:t>Name Change (same precinct)</a:t>
            </a:r>
          </a:p>
          <a:p>
            <a:pPr marL="342900" indent="-342900">
              <a:buFont typeface="Arial" panose="020B0604020202020204" pitchFamily="34" charset="0"/>
              <a:buChar char="•"/>
            </a:pPr>
            <a:r>
              <a:rPr lang="en-US" sz="2400" dirty="0">
                <a:solidFill>
                  <a:schemeClr val="tx2"/>
                </a:solidFill>
              </a:rPr>
              <a:t>Name on list, no digitized signature to compare</a:t>
            </a:r>
          </a:p>
          <a:p>
            <a:pPr marL="342900" indent="-342900">
              <a:buFont typeface="Arial" panose="020B0604020202020204" pitchFamily="34" charset="0"/>
              <a:buChar char="•"/>
            </a:pPr>
            <a:r>
              <a:rPr lang="en-US" sz="2400" dirty="0">
                <a:solidFill>
                  <a:schemeClr val="tx2"/>
                </a:solidFill>
              </a:rPr>
              <a:t>Vote by Mail ballot not received</a:t>
            </a:r>
          </a:p>
          <a:p>
            <a:pPr marL="342900" indent="-342900">
              <a:buFont typeface="Arial" panose="020B0604020202020204" pitchFamily="34" charset="0"/>
              <a:buChar char="•"/>
            </a:pPr>
            <a:r>
              <a:rPr lang="en-US" sz="2400" dirty="0">
                <a:solidFill>
                  <a:schemeClr val="tx2"/>
                </a:solidFill>
              </a:rPr>
              <a:t>911 Address change</a:t>
            </a:r>
          </a:p>
        </p:txBody>
      </p:sp>
      <p:sp>
        <p:nvSpPr>
          <p:cNvPr id="9" name="TextBox 8">
            <a:extLst>
              <a:ext uri="{FF2B5EF4-FFF2-40B4-BE49-F238E27FC236}">
                <a16:creationId xmlns:a16="http://schemas.microsoft.com/office/drawing/2014/main" id="{7E1FC791-E43E-375A-8E3C-A0C30B226C7B}"/>
              </a:ext>
            </a:extLst>
          </p:cNvPr>
          <p:cNvSpPr txBox="1"/>
          <p:nvPr/>
        </p:nvSpPr>
        <p:spPr>
          <a:xfrm>
            <a:off x="351522" y="2007427"/>
            <a:ext cx="6880428" cy="461665"/>
          </a:xfrm>
          <a:prstGeom prst="rect">
            <a:avLst/>
          </a:prstGeom>
          <a:solidFill>
            <a:schemeClr val="accent1"/>
          </a:solidFill>
          <a:ln>
            <a:solidFill>
              <a:schemeClr val="tx1"/>
            </a:solidFill>
          </a:ln>
        </p:spPr>
        <p:txBody>
          <a:bodyPr wrap="square" lIns="91440" tIns="45720" rIns="91440" bIns="45720" rtlCol="0" anchor="t">
            <a:spAutoFit/>
          </a:bodyPr>
          <a:lstStyle/>
          <a:p>
            <a:r>
              <a:rPr lang="en-US" sz="2400" u="sng" dirty="0">
                <a:solidFill>
                  <a:schemeClr val="accent5"/>
                </a:solidFill>
                <a:latin typeface="Be Vietnam"/>
              </a:rPr>
              <a:t>Solutions</a:t>
            </a:r>
            <a:r>
              <a:rPr lang="en-US" sz="2400" dirty="0">
                <a:latin typeface="Be Vietnam"/>
              </a:rPr>
              <a:t> </a:t>
            </a:r>
            <a:r>
              <a:rPr lang="en-US" sz="2400" dirty="0">
                <a:solidFill>
                  <a:schemeClr val="tx2"/>
                </a:solidFill>
                <a:latin typeface="Be Vietnam"/>
              </a:rPr>
              <a:t>to Remedy a Challenge Against a Voter</a:t>
            </a:r>
          </a:p>
        </p:txBody>
      </p:sp>
    </p:spTree>
    <p:extLst>
      <p:ext uri="{BB962C8B-B14F-4D97-AF65-F5344CB8AC3E}">
        <p14:creationId xmlns:p14="http://schemas.microsoft.com/office/powerpoint/2010/main" val="92226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C9DED3-5CED-C262-5277-D67E9F4D7E51}"/>
              </a:ext>
            </a:extLst>
          </p:cNvPr>
          <p:cNvSpPr>
            <a:spLocks noGrp="1"/>
          </p:cNvSpPr>
          <p:nvPr>
            <p:ph type="title"/>
          </p:nvPr>
        </p:nvSpPr>
        <p:spPr>
          <a:xfrm>
            <a:off x="915924" y="871004"/>
            <a:ext cx="10360152" cy="563448"/>
          </a:xfrm>
        </p:spPr>
        <p:txBody>
          <a:bodyPr>
            <a:noAutofit/>
          </a:bodyPr>
          <a:lstStyle/>
          <a:p>
            <a:r>
              <a:rPr lang="en-US" sz="8800" dirty="0">
                <a:solidFill>
                  <a:schemeClr val="accent5"/>
                </a:solidFill>
              </a:rPr>
              <a:t>Overview</a:t>
            </a:r>
          </a:p>
        </p:txBody>
      </p:sp>
      <p:graphicFrame>
        <p:nvGraphicFramePr>
          <p:cNvPr id="28" name="Table 27">
            <a:extLst>
              <a:ext uri="{FF2B5EF4-FFF2-40B4-BE49-F238E27FC236}">
                <a16:creationId xmlns:a16="http://schemas.microsoft.com/office/drawing/2014/main" id="{03A758C1-B331-FDCA-A5F0-BC594EEB8535}"/>
              </a:ext>
            </a:extLst>
          </p:cNvPr>
          <p:cNvGraphicFramePr>
            <a:graphicFrameLocks noGrp="1"/>
          </p:cNvGraphicFramePr>
          <p:nvPr>
            <p:extLst>
              <p:ext uri="{D42A27DB-BD31-4B8C-83A1-F6EECF244321}">
                <p14:modId xmlns:p14="http://schemas.microsoft.com/office/powerpoint/2010/main" val="977548134"/>
              </p:ext>
            </p:extLst>
          </p:nvPr>
        </p:nvGraphicFramePr>
        <p:xfrm>
          <a:off x="915479" y="1921574"/>
          <a:ext cx="3380903" cy="2079413"/>
        </p:xfrm>
        <a:graphic>
          <a:graphicData uri="http://schemas.openxmlformats.org/drawingml/2006/table">
            <a:tbl>
              <a:tblPr firstRow="1" bandRow="1">
                <a:tableStyleId>{F5AB1C69-6EDB-4FF4-983F-18BD219EF322}</a:tableStyleId>
              </a:tblPr>
              <a:tblGrid>
                <a:gridCol w="3380903">
                  <a:extLst>
                    <a:ext uri="{9D8B030D-6E8A-4147-A177-3AD203B41FA5}">
                      <a16:colId xmlns:a16="http://schemas.microsoft.com/office/drawing/2014/main" val="2498684665"/>
                    </a:ext>
                  </a:extLst>
                </a:gridCol>
              </a:tblGrid>
              <a:tr h="494453">
                <a:tc>
                  <a:txBody>
                    <a:bodyPr/>
                    <a:lstStyle/>
                    <a:p>
                      <a:pPr algn="ctr"/>
                      <a:r>
                        <a:rPr lang="en-US" sz="2400" dirty="0"/>
                        <a:t>The Basics</a:t>
                      </a:r>
                    </a:p>
                  </a:txBody>
                  <a:tcPr marL="121920" marR="121920" marT="60960" marB="60960" anchor="ctr"/>
                </a:tc>
                <a:extLst>
                  <a:ext uri="{0D108BD9-81ED-4DB2-BD59-A6C34878D82A}">
                    <a16:rowId xmlns:a16="http://schemas.microsoft.com/office/drawing/2014/main" val="4155107391"/>
                  </a:ext>
                </a:extLst>
              </a:tr>
              <a:tr h="1584960">
                <a:tc>
                  <a:txBody>
                    <a:bodyPr/>
                    <a:lstStyle/>
                    <a:p>
                      <a:pPr marL="285750" indent="-285750">
                        <a:buFont typeface="Arial" panose="020B0604020202020204" pitchFamily="34" charset="0"/>
                        <a:buChar char="•"/>
                      </a:pPr>
                      <a:r>
                        <a:rPr lang="en-US" sz="2000" dirty="0"/>
                        <a:t>Role of Election Judges</a:t>
                      </a:r>
                    </a:p>
                    <a:p>
                      <a:pPr marL="285750" indent="-285750">
                        <a:buFont typeface="Arial" panose="020B0604020202020204" pitchFamily="34" charset="0"/>
                        <a:buChar char="•"/>
                      </a:pPr>
                      <a:r>
                        <a:rPr lang="en-US" sz="2000" dirty="0" err="1"/>
                        <a:t>Pollwatchers</a:t>
                      </a:r>
                      <a:endParaRPr lang="en-US" sz="2000"/>
                    </a:p>
                    <a:p>
                      <a:pPr marL="285750" indent="-285750">
                        <a:buFont typeface="Arial" panose="020B0604020202020204" pitchFamily="34" charset="0"/>
                        <a:buChar char="•"/>
                      </a:pPr>
                      <a:r>
                        <a:rPr lang="en-US" sz="2000" dirty="0"/>
                        <a:t>Campaign Free Zone</a:t>
                      </a:r>
                    </a:p>
                    <a:p>
                      <a:pPr marL="285750" indent="-285750">
                        <a:buFont typeface="Arial" panose="020B0604020202020204" pitchFamily="34" charset="0"/>
                        <a:buChar char="•"/>
                      </a:pPr>
                      <a:r>
                        <a:rPr lang="en-US" sz="2000" dirty="0"/>
                        <a:t>Write-Ins</a:t>
                      </a:r>
                    </a:p>
                  </a:txBody>
                  <a:tcPr marL="121920" marR="121920" marT="60960" marB="60960"/>
                </a:tc>
                <a:extLst>
                  <a:ext uri="{0D108BD9-81ED-4DB2-BD59-A6C34878D82A}">
                    <a16:rowId xmlns:a16="http://schemas.microsoft.com/office/drawing/2014/main" val="2618989198"/>
                  </a:ext>
                </a:extLst>
              </a:tr>
            </a:tbl>
          </a:graphicData>
        </a:graphic>
      </p:graphicFrame>
      <p:graphicFrame>
        <p:nvGraphicFramePr>
          <p:cNvPr id="29" name="Table 28">
            <a:extLst>
              <a:ext uri="{FF2B5EF4-FFF2-40B4-BE49-F238E27FC236}">
                <a16:creationId xmlns:a16="http://schemas.microsoft.com/office/drawing/2014/main" id="{60979C1B-F931-2104-4CAF-1800A86036DB}"/>
              </a:ext>
            </a:extLst>
          </p:cNvPr>
          <p:cNvGraphicFramePr>
            <a:graphicFrameLocks noGrp="1"/>
          </p:cNvGraphicFramePr>
          <p:nvPr>
            <p:extLst>
              <p:ext uri="{D42A27DB-BD31-4B8C-83A1-F6EECF244321}">
                <p14:modId xmlns:p14="http://schemas.microsoft.com/office/powerpoint/2010/main" val="4183263717"/>
              </p:ext>
            </p:extLst>
          </p:nvPr>
        </p:nvGraphicFramePr>
        <p:xfrm>
          <a:off x="915479" y="4276099"/>
          <a:ext cx="3380903" cy="2072640"/>
        </p:xfrm>
        <a:graphic>
          <a:graphicData uri="http://schemas.openxmlformats.org/drawingml/2006/table">
            <a:tbl>
              <a:tblPr firstRow="1" bandRow="1">
                <a:tableStyleId>{F5AB1C69-6EDB-4FF4-983F-18BD219EF322}</a:tableStyleId>
              </a:tblPr>
              <a:tblGrid>
                <a:gridCol w="3380903">
                  <a:extLst>
                    <a:ext uri="{9D8B030D-6E8A-4147-A177-3AD203B41FA5}">
                      <a16:colId xmlns:a16="http://schemas.microsoft.com/office/drawing/2014/main" val="916703600"/>
                    </a:ext>
                  </a:extLst>
                </a:gridCol>
              </a:tblGrid>
              <a:tr h="494453">
                <a:tc>
                  <a:txBody>
                    <a:bodyPr/>
                    <a:lstStyle/>
                    <a:p>
                      <a:pPr algn="ctr"/>
                      <a:r>
                        <a:rPr lang="en-US" sz="2400" dirty="0"/>
                        <a:t>Before the Polls Open</a:t>
                      </a:r>
                    </a:p>
                  </a:txBody>
                  <a:tcPr marL="121920" marR="121920" marT="60960" marB="60960" anchor="ctr"/>
                </a:tc>
                <a:extLst>
                  <a:ext uri="{0D108BD9-81ED-4DB2-BD59-A6C34878D82A}">
                    <a16:rowId xmlns:a16="http://schemas.microsoft.com/office/drawing/2014/main" val="4117398179"/>
                  </a:ext>
                </a:extLst>
              </a:tr>
              <a:tr h="1219200">
                <a:tc>
                  <a:txBody>
                    <a:bodyPr/>
                    <a:lstStyle/>
                    <a:p>
                      <a:pPr marL="285750" indent="-285750">
                        <a:buFont typeface="Arial" panose="020B0604020202020204" pitchFamily="34" charset="0"/>
                        <a:buChar char="•"/>
                      </a:pPr>
                      <a:r>
                        <a:rPr lang="en-US" sz="2000" dirty="0"/>
                        <a:t>Equipment Setup</a:t>
                      </a:r>
                    </a:p>
                    <a:p>
                      <a:pPr marL="285750" indent="-285750">
                        <a:buFont typeface="Arial" panose="020B0604020202020204" pitchFamily="34" charset="0"/>
                        <a:buChar char="•"/>
                      </a:pPr>
                      <a:r>
                        <a:rPr lang="en-US" sz="2000" dirty="0"/>
                        <a:t>Polling Place Setup</a:t>
                      </a:r>
                    </a:p>
                    <a:p>
                      <a:pPr marL="285750" indent="-285750">
                        <a:buFont typeface="Arial" panose="020B0604020202020204" pitchFamily="34" charset="0"/>
                        <a:buChar char="•"/>
                      </a:pPr>
                      <a:r>
                        <a:rPr lang="en-US" sz="2000" dirty="0"/>
                        <a:t>Supplies and Forms</a:t>
                      </a:r>
                    </a:p>
                  </a:txBody>
                  <a:tcPr marL="121920" marR="121920" marT="60960" marB="60960"/>
                </a:tc>
                <a:extLst>
                  <a:ext uri="{0D108BD9-81ED-4DB2-BD59-A6C34878D82A}">
                    <a16:rowId xmlns:a16="http://schemas.microsoft.com/office/drawing/2014/main" val="4291574761"/>
                  </a:ext>
                </a:extLst>
              </a:tr>
            </a:tbl>
          </a:graphicData>
        </a:graphic>
      </p:graphicFrame>
      <p:graphicFrame>
        <p:nvGraphicFramePr>
          <p:cNvPr id="30" name="Table 29">
            <a:extLst>
              <a:ext uri="{FF2B5EF4-FFF2-40B4-BE49-F238E27FC236}">
                <a16:creationId xmlns:a16="http://schemas.microsoft.com/office/drawing/2014/main" id="{4E089E97-16AB-4585-7DD1-5530B4CBAD98}"/>
              </a:ext>
            </a:extLst>
          </p:cNvPr>
          <p:cNvGraphicFramePr>
            <a:graphicFrameLocks noGrp="1"/>
          </p:cNvGraphicFramePr>
          <p:nvPr>
            <p:extLst>
              <p:ext uri="{D42A27DB-BD31-4B8C-83A1-F6EECF244321}">
                <p14:modId xmlns:p14="http://schemas.microsoft.com/office/powerpoint/2010/main" val="3916693178"/>
              </p:ext>
            </p:extLst>
          </p:nvPr>
        </p:nvGraphicFramePr>
        <p:xfrm>
          <a:off x="4773039" y="1921574"/>
          <a:ext cx="3380903" cy="2079413"/>
        </p:xfrm>
        <a:graphic>
          <a:graphicData uri="http://schemas.openxmlformats.org/drawingml/2006/table">
            <a:tbl>
              <a:tblPr firstRow="1" bandRow="1">
                <a:tableStyleId>{F5AB1C69-6EDB-4FF4-983F-18BD219EF322}</a:tableStyleId>
              </a:tblPr>
              <a:tblGrid>
                <a:gridCol w="3380903">
                  <a:extLst>
                    <a:ext uri="{9D8B030D-6E8A-4147-A177-3AD203B41FA5}">
                      <a16:colId xmlns:a16="http://schemas.microsoft.com/office/drawing/2014/main" val="1206396997"/>
                    </a:ext>
                  </a:extLst>
                </a:gridCol>
              </a:tblGrid>
              <a:tr h="494453">
                <a:tc>
                  <a:txBody>
                    <a:bodyPr/>
                    <a:lstStyle/>
                    <a:p>
                      <a:pPr algn="ctr"/>
                      <a:r>
                        <a:rPr lang="en-US" sz="2400" dirty="0"/>
                        <a:t>During Voting Hours</a:t>
                      </a:r>
                    </a:p>
                  </a:txBody>
                  <a:tcPr marL="121920" marR="121920" marT="60960" marB="60960" anchor="ctr"/>
                </a:tc>
                <a:extLst>
                  <a:ext uri="{0D108BD9-81ED-4DB2-BD59-A6C34878D82A}">
                    <a16:rowId xmlns:a16="http://schemas.microsoft.com/office/drawing/2014/main" val="3065609854"/>
                  </a:ext>
                </a:extLst>
              </a:tr>
              <a:tr h="1584960">
                <a:tc>
                  <a:txBody>
                    <a:bodyPr/>
                    <a:lstStyle/>
                    <a:p>
                      <a:pPr marL="285750" indent="-285750">
                        <a:buFont typeface="Arial" panose="020B0604020202020204" pitchFamily="34" charset="0"/>
                        <a:buChar char="•"/>
                      </a:pPr>
                      <a:r>
                        <a:rPr lang="en-US" sz="2000" dirty="0"/>
                        <a:t>Judges Stations</a:t>
                      </a:r>
                    </a:p>
                    <a:p>
                      <a:pPr marL="285750" indent="-285750">
                        <a:buFont typeface="Arial" panose="020B0604020202020204" pitchFamily="34" charset="0"/>
                        <a:buChar char="•"/>
                      </a:pPr>
                      <a:r>
                        <a:rPr lang="en-US" sz="2000" dirty="0"/>
                        <a:t>Assisting Voters</a:t>
                      </a:r>
                    </a:p>
                    <a:p>
                      <a:pPr marL="285750" indent="-285750">
                        <a:buFont typeface="Arial" panose="020B0604020202020204" pitchFamily="34" charset="0"/>
                        <a:buChar char="•"/>
                      </a:pPr>
                      <a:r>
                        <a:rPr lang="en-US" sz="2000" dirty="0"/>
                        <a:t>Spoiled Ballots</a:t>
                      </a:r>
                    </a:p>
                    <a:p>
                      <a:pPr marL="285750" indent="-285750">
                        <a:buFont typeface="Arial" panose="020B0604020202020204" pitchFamily="34" charset="0"/>
                        <a:buChar char="•"/>
                      </a:pPr>
                      <a:r>
                        <a:rPr lang="en-US" sz="2000" dirty="0"/>
                        <a:t>Provisional Voting</a:t>
                      </a:r>
                    </a:p>
                  </a:txBody>
                  <a:tcPr marL="121920" marR="121920" marT="60960" marB="60960"/>
                </a:tc>
                <a:extLst>
                  <a:ext uri="{0D108BD9-81ED-4DB2-BD59-A6C34878D82A}">
                    <a16:rowId xmlns:a16="http://schemas.microsoft.com/office/drawing/2014/main" val="904140965"/>
                  </a:ext>
                </a:extLst>
              </a:tr>
            </a:tbl>
          </a:graphicData>
        </a:graphic>
      </p:graphicFrame>
      <p:graphicFrame>
        <p:nvGraphicFramePr>
          <p:cNvPr id="31" name="Table 30">
            <a:extLst>
              <a:ext uri="{FF2B5EF4-FFF2-40B4-BE49-F238E27FC236}">
                <a16:creationId xmlns:a16="http://schemas.microsoft.com/office/drawing/2014/main" id="{74AC15FE-C692-3403-EE43-FBE5099CDD65}"/>
              </a:ext>
            </a:extLst>
          </p:cNvPr>
          <p:cNvGraphicFramePr>
            <a:graphicFrameLocks noGrp="1"/>
          </p:cNvGraphicFramePr>
          <p:nvPr>
            <p:extLst>
              <p:ext uri="{D42A27DB-BD31-4B8C-83A1-F6EECF244321}">
                <p14:modId xmlns:p14="http://schemas.microsoft.com/office/powerpoint/2010/main" val="49033386"/>
              </p:ext>
            </p:extLst>
          </p:nvPr>
        </p:nvGraphicFramePr>
        <p:xfrm>
          <a:off x="4775200" y="4277360"/>
          <a:ext cx="3380903" cy="2107197"/>
        </p:xfrm>
        <a:graphic>
          <a:graphicData uri="http://schemas.openxmlformats.org/drawingml/2006/table">
            <a:tbl>
              <a:tblPr firstRow="1" bandRow="1">
                <a:tableStyleId>{F5AB1C69-6EDB-4FF4-983F-18BD219EF322}</a:tableStyleId>
              </a:tblPr>
              <a:tblGrid>
                <a:gridCol w="3380903">
                  <a:extLst>
                    <a:ext uri="{9D8B030D-6E8A-4147-A177-3AD203B41FA5}">
                      <a16:colId xmlns:a16="http://schemas.microsoft.com/office/drawing/2014/main" val="2065392502"/>
                    </a:ext>
                  </a:extLst>
                </a:gridCol>
              </a:tblGrid>
              <a:tr h="715277">
                <a:tc>
                  <a:txBody>
                    <a:bodyPr/>
                    <a:lstStyle/>
                    <a:p>
                      <a:pPr algn="ctr"/>
                      <a:r>
                        <a:rPr lang="en-US" sz="2400" dirty="0"/>
                        <a:t>After the Polls Close</a:t>
                      </a:r>
                    </a:p>
                  </a:txBody>
                  <a:tcPr marL="121920" marR="121920" marT="60960" marB="60960" anchor="ctr"/>
                </a:tc>
                <a:extLst>
                  <a:ext uri="{0D108BD9-81ED-4DB2-BD59-A6C34878D82A}">
                    <a16:rowId xmlns:a16="http://schemas.microsoft.com/office/drawing/2014/main" val="3098533838"/>
                  </a:ext>
                </a:extLst>
              </a:tr>
              <a:tr h="1391920">
                <a:tc>
                  <a:txBody>
                    <a:bodyPr/>
                    <a:lstStyle/>
                    <a:p>
                      <a:pPr marL="285750" indent="-285750">
                        <a:buFont typeface="Arial" panose="020B0604020202020204" pitchFamily="34" charset="0"/>
                        <a:buChar char="•"/>
                      </a:pPr>
                      <a:r>
                        <a:rPr lang="en-US" sz="2000" dirty="0"/>
                        <a:t>Counting Write-In Votes</a:t>
                      </a:r>
                    </a:p>
                    <a:p>
                      <a:pPr marL="285750" indent="-285750">
                        <a:buFont typeface="Arial" panose="020B0604020202020204" pitchFamily="34" charset="0"/>
                        <a:buChar char="•"/>
                      </a:pPr>
                      <a:r>
                        <a:rPr lang="en-US" sz="2000" dirty="0"/>
                        <a:t>Forms to Complete</a:t>
                      </a:r>
                    </a:p>
                    <a:p>
                      <a:pPr marL="285750" indent="-285750">
                        <a:buFont typeface="Arial" panose="020B0604020202020204" pitchFamily="34" charset="0"/>
                        <a:buChar char="•"/>
                      </a:pPr>
                      <a:r>
                        <a:rPr lang="en-US" sz="2000" dirty="0"/>
                        <a:t>Materials to Return</a:t>
                      </a:r>
                    </a:p>
                  </a:txBody>
                  <a:tcPr marL="121920" marR="121920" marT="60960" marB="60960"/>
                </a:tc>
                <a:extLst>
                  <a:ext uri="{0D108BD9-81ED-4DB2-BD59-A6C34878D82A}">
                    <a16:rowId xmlns:a16="http://schemas.microsoft.com/office/drawing/2014/main" val="2917328330"/>
                  </a:ext>
                </a:extLst>
              </a:tr>
            </a:tbl>
          </a:graphicData>
        </a:graphic>
      </p:graphicFrame>
      <p:pic>
        <p:nvPicPr>
          <p:cNvPr id="33" name="Graphic 32" descr="Checklist with solid fill">
            <a:extLst>
              <a:ext uri="{FF2B5EF4-FFF2-40B4-BE49-F238E27FC236}">
                <a16:creationId xmlns:a16="http://schemas.microsoft.com/office/drawing/2014/main" id="{C89B5E83-9F85-42B5-C1D2-59E8DE95C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2187" y="2358453"/>
            <a:ext cx="3380903" cy="3458579"/>
          </a:xfrm>
          <a:prstGeom prst="rect">
            <a:avLst/>
          </a:prstGeom>
        </p:spPr>
      </p:pic>
    </p:spTree>
    <p:extLst>
      <p:ext uri="{BB962C8B-B14F-4D97-AF65-F5344CB8AC3E}">
        <p14:creationId xmlns:p14="http://schemas.microsoft.com/office/powerpoint/2010/main" val="22741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0F06-C89C-9D33-2427-E954C3CC4590}"/>
              </a:ext>
            </a:extLst>
          </p:cNvPr>
          <p:cNvSpPr>
            <a:spLocks noGrp="1"/>
          </p:cNvSpPr>
          <p:nvPr>
            <p:ph type="title"/>
          </p:nvPr>
        </p:nvSpPr>
        <p:spPr>
          <a:xfrm>
            <a:off x="914399" y="1252729"/>
            <a:ext cx="10360152" cy="914400"/>
          </a:xfrm>
        </p:spPr>
        <p:txBody>
          <a:bodyPr vert="horz" lIns="91440" tIns="45720" rIns="91440" bIns="45720" rtlCol="0" anchor="b" anchorCtr="0">
            <a:noAutofit/>
          </a:bodyPr>
          <a:lstStyle/>
          <a:p>
            <a:pPr algn="ctr"/>
            <a:r>
              <a:rPr lang="en-US" sz="6000" kern="1200" dirty="0">
                <a:solidFill>
                  <a:schemeClr val="accent5"/>
                </a:solidFill>
                <a:latin typeface="+mj-lt"/>
                <a:ea typeface="+mj-ea"/>
                <a:cs typeface="+mj-cs"/>
              </a:rPr>
              <a:t>Solutions to Remedy a Challenge Against a Voter</a:t>
            </a:r>
          </a:p>
        </p:txBody>
      </p:sp>
      <p:sp>
        <p:nvSpPr>
          <p:cNvPr id="4" name="TextBox 3">
            <a:extLst>
              <a:ext uri="{FF2B5EF4-FFF2-40B4-BE49-F238E27FC236}">
                <a16:creationId xmlns:a16="http://schemas.microsoft.com/office/drawing/2014/main" id="{CB152E96-F947-6539-5F18-024E130C2824}"/>
              </a:ext>
            </a:extLst>
          </p:cNvPr>
          <p:cNvSpPr txBox="1"/>
          <p:nvPr/>
        </p:nvSpPr>
        <p:spPr>
          <a:xfrm>
            <a:off x="619759" y="2790951"/>
            <a:ext cx="5317376" cy="3597842"/>
          </a:xfrm>
          <a:prstGeom prst="rect">
            <a:avLst/>
          </a:prstGeom>
          <a:solidFill>
            <a:schemeClr val="accent3">
              <a:lumMod val="40000"/>
              <a:lumOff val="60000"/>
            </a:schemeClr>
          </a:solidFill>
        </p:spPr>
        <p:txBody>
          <a:bodyPr vert="horz" lIns="91440" tIns="45720" rIns="91440" bIns="45720" rtlCol="0" anchor="ctr">
            <a:noAutofit/>
          </a:bodyPr>
          <a:lstStyle/>
          <a:p>
            <a:pPr>
              <a:lnSpc>
                <a:spcPct val="90000"/>
              </a:lnSpc>
              <a:spcBef>
                <a:spcPts val="1000"/>
              </a:spcBef>
            </a:pPr>
            <a:r>
              <a:rPr lang="en-US" sz="2800" b="1" u="sng" dirty="0">
                <a:solidFill>
                  <a:schemeClr val="tx2"/>
                </a:solidFill>
              </a:rPr>
              <a:t>Re-register</a:t>
            </a:r>
            <a:endParaRPr lang="en-US" sz="2800">
              <a:solidFill>
                <a:schemeClr val="tx2"/>
              </a:solidFill>
            </a:endParaRP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baseline="0" dirty="0">
                <a:solidFill>
                  <a:schemeClr val="tx2"/>
                </a:solidFill>
              </a:rPr>
              <a:t>Voter can go to the</a:t>
            </a:r>
            <a:r>
              <a:rPr lang="en-US" sz="2400" dirty="0">
                <a:solidFill>
                  <a:schemeClr val="tx2"/>
                </a:solidFill>
              </a:rPr>
              <a:t> Election Authority's </a:t>
            </a:r>
            <a:r>
              <a:rPr lang="en-US" sz="2400" baseline="0" dirty="0">
                <a:solidFill>
                  <a:schemeClr val="tx2"/>
                </a:solidFill>
              </a:rPr>
              <a:t>office to complete a new registration </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baseline="0" dirty="0">
                <a:solidFill>
                  <a:schemeClr val="tx2"/>
                </a:solidFill>
              </a:rPr>
              <a:t>Most effective solution if they have moved outside the precinct or were never registered </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baseline="0" dirty="0">
                <a:solidFill>
                  <a:schemeClr val="tx2"/>
                </a:solidFill>
              </a:rPr>
              <a:t>Will need two forms of ID to register</a:t>
            </a:r>
          </a:p>
        </p:txBody>
      </p:sp>
      <p:sp>
        <p:nvSpPr>
          <p:cNvPr id="5" name="TextBox 4">
            <a:extLst>
              <a:ext uri="{FF2B5EF4-FFF2-40B4-BE49-F238E27FC236}">
                <a16:creationId xmlns:a16="http://schemas.microsoft.com/office/drawing/2014/main" id="{6CFE5AB1-4490-0141-DBE5-A385E08E0C3E}"/>
              </a:ext>
            </a:extLst>
          </p:cNvPr>
          <p:cNvSpPr txBox="1"/>
          <p:nvPr/>
        </p:nvSpPr>
        <p:spPr>
          <a:xfrm>
            <a:off x="6254867" y="2793444"/>
            <a:ext cx="4917438" cy="3595349"/>
          </a:xfrm>
          <a:prstGeom prst="rect">
            <a:avLst/>
          </a:prstGeom>
          <a:solidFill>
            <a:schemeClr val="accent3">
              <a:lumMod val="40000"/>
              <a:lumOff val="60000"/>
            </a:schemeClr>
          </a:solidFill>
        </p:spPr>
        <p:txBody>
          <a:bodyPr vert="horz" lIns="91440" tIns="45720" rIns="91440" bIns="45720" rtlCol="0" anchor="ctr">
            <a:noAutofit/>
          </a:bodyPr>
          <a:lstStyle/>
          <a:p>
            <a:pPr>
              <a:lnSpc>
                <a:spcPct val="90000"/>
              </a:lnSpc>
              <a:spcBef>
                <a:spcPts val="1000"/>
              </a:spcBef>
            </a:pPr>
            <a:r>
              <a:rPr lang="en-US" sz="2800" b="1" u="sng" dirty="0">
                <a:solidFill>
                  <a:schemeClr val="tx2"/>
                </a:solidFill>
              </a:rPr>
              <a:t>Vote provisionally</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dirty="0">
                <a:solidFill>
                  <a:schemeClr val="tx2"/>
                </a:solidFill>
              </a:rPr>
              <a:t>Complete provisional voter affidavit</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dirty="0">
                <a:solidFill>
                  <a:schemeClr val="tx2"/>
                </a:solidFill>
              </a:rPr>
              <a:t>Voter will mark a regular ballot</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dirty="0">
                <a:solidFill>
                  <a:schemeClr val="tx2"/>
                </a:solidFill>
              </a:rPr>
              <a:t>Voter seals ballot inside a provisional ballot envelope</a:t>
            </a:r>
          </a:p>
          <a:p>
            <a:pPr marL="342900" indent="-342900">
              <a:lnSpc>
                <a:spcPct val="90000"/>
              </a:lnSpc>
              <a:spcBef>
                <a:spcPts val="1000"/>
              </a:spcBef>
              <a:buClr>
                <a:schemeClr val="tx1">
                  <a:lumMod val="90000"/>
                  <a:lumOff val="10000"/>
                </a:schemeClr>
              </a:buClr>
              <a:buFont typeface="Arial" panose="02070309020205020404" pitchFamily="49" charset="0"/>
              <a:buChar char="•"/>
            </a:pPr>
            <a:r>
              <a:rPr lang="en-US" sz="2400" dirty="0">
                <a:solidFill>
                  <a:schemeClr val="tx2"/>
                </a:solidFill>
              </a:rPr>
              <a:t>Ballot DOES NOT go in tabulator</a:t>
            </a:r>
          </a:p>
        </p:txBody>
      </p:sp>
    </p:spTree>
    <p:extLst>
      <p:ext uri="{BB962C8B-B14F-4D97-AF65-F5344CB8AC3E}">
        <p14:creationId xmlns:p14="http://schemas.microsoft.com/office/powerpoint/2010/main" val="34771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3" end="3"/>
                                            </p:txEl>
                                          </p:spTgt>
                                        </p:tgtEl>
                                      </p:cBhvr>
                                    </p:animEffect>
                                    <p:animScale>
                                      <p:cBhvr>
                                        <p:cTn id="7" dur="250" autoRev="1" fill="hold"/>
                                        <p:tgtEl>
                                          <p:spTgt spid="4">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3" end="3"/>
                                            </p:txEl>
                                          </p:spTgt>
                                        </p:tgtEl>
                                      </p:cBhvr>
                                    </p:animEffect>
                                    <p:animScale>
                                      <p:cBhvr>
                                        <p:cTn id="17" dur="250" autoRev="1" fill="hold"/>
                                        <p:tgtEl>
                                          <p:spTgt spid="5">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60D4F9-C19B-1747-5C0F-72CB396D681B}"/>
              </a:ext>
            </a:extLst>
          </p:cNvPr>
          <p:cNvSpPr>
            <a:spLocks noGrp="1"/>
          </p:cNvSpPr>
          <p:nvPr>
            <p:ph type="title"/>
          </p:nvPr>
        </p:nvSpPr>
        <p:spPr>
          <a:xfrm>
            <a:off x="561571" y="352553"/>
            <a:ext cx="9994392" cy="914400"/>
          </a:xfrm>
        </p:spPr>
        <p:txBody>
          <a:bodyPr anchor="b">
            <a:normAutofit/>
          </a:bodyPr>
          <a:lstStyle/>
          <a:p>
            <a:r>
              <a:rPr lang="en-US" sz="6000" dirty="0">
                <a:solidFill>
                  <a:schemeClr val="accent5"/>
                </a:solidFill>
              </a:rPr>
              <a:t>Provisional Voter Affidavit</a:t>
            </a:r>
          </a:p>
        </p:txBody>
      </p:sp>
      <p:pic>
        <p:nvPicPr>
          <p:cNvPr id="8194" name="Picture 2" descr="Provisional Envelope">
            <a:extLst>
              <a:ext uri="{FF2B5EF4-FFF2-40B4-BE49-F238E27FC236}">
                <a16:creationId xmlns:a16="http://schemas.microsoft.com/office/drawing/2014/main" id="{D8EA50E0-4A68-9E8A-98F0-F957E1D989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07322" y="1645159"/>
            <a:ext cx="2188161" cy="4311648"/>
          </a:xfrm>
          <a:prstGeom prst="rect">
            <a:avLst/>
          </a:prstGeom>
          <a:solidFill>
            <a:srgbClr val="FFFFFF"/>
          </a:solidFill>
          <a:ln w="88900" cap="sq">
            <a:solidFill>
              <a:schemeClr val="bg2">
                <a:lumMod val="60000"/>
                <a:lumOff val="40000"/>
              </a:schemeClr>
            </a:solidFill>
            <a:miter lim="800000"/>
          </a:ln>
          <a:effectLst>
            <a:outerShdw blurRad="254000" algn="tl" rotWithShape="0">
              <a:srgbClr val="000000">
                <a:alpha val="43000"/>
              </a:srgbClr>
            </a:outerShdw>
          </a:effectLst>
        </p:spPr>
      </p:pic>
      <p:sp>
        <p:nvSpPr>
          <p:cNvPr id="5" name="Content Placeholder 4">
            <a:extLst>
              <a:ext uri="{FF2B5EF4-FFF2-40B4-BE49-F238E27FC236}">
                <a16:creationId xmlns:a16="http://schemas.microsoft.com/office/drawing/2014/main" id="{CFB08A70-9EEE-3C65-033F-7D80DDB27AA4}"/>
              </a:ext>
            </a:extLst>
          </p:cNvPr>
          <p:cNvSpPr>
            <a:spLocks noGrp="1"/>
          </p:cNvSpPr>
          <p:nvPr>
            <p:ph sz="quarter" idx="11"/>
          </p:nvPr>
        </p:nvSpPr>
        <p:spPr>
          <a:xfrm>
            <a:off x="447040" y="1500632"/>
            <a:ext cx="8265033" cy="4537455"/>
          </a:xfrm>
        </p:spPr>
        <p:txBody>
          <a:bodyPr vert="horz" lIns="91440" tIns="45720" rIns="91440" bIns="45720" rtlCol="0" anchor="t">
            <a:noAutofit/>
          </a:bodyPr>
          <a:lstStyle/>
          <a:p>
            <a:pPr>
              <a:lnSpc>
                <a:spcPct val="100000"/>
              </a:lnSpc>
            </a:pPr>
            <a:r>
              <a:rPr lang="en-US" dirty="0">
                <a:solidFill>
                  <a:schemeClr val="tx2"/>
                </a:solidFill>
              </a:rPr>
              <a:t>Before you process a provisional voter affidavit.... </a:t>
            </a:r>
          </a:p>
          <a:p>
            <a:pPr>
              <a:lnSpc>
                <a:spcPct val="100000"/>
              </a:lnSpc>
            </a:pPr>
            <a:r>
              <a:rPr lang="en-US" u="sng" dirty="0">
                <a:solidFill>
                  <a:schemeClr val="accent5"/>
                </a:solidFill>
              </a:rPr>
              <a:t>CALL YOUR ELECTION AUTHORITY!!</a:t>
            </a:r>
          </a:p>
          <a:p>
            <a:pPr>
              <a:lnSpc>
                <a:spcPct val="100000"/>
              </a:lnSpc>
            </a:pPr>
            <a:r>
              <a:rPr lang="en-US" dirty="0">
                <a:solidFill>
                  <a:schemeClr val="tx2"/>
                </a:solidFill>
              </a:rPr>
              <a:t>When completing the affidavit both the voter and election judge will have sections to fill out. </a:t>
            </a:r>
          </a:p>
          <a:p>
            <a:pPr>
              <a:lnSpc>
                <a:spcPct val="100000"/>
              </a:lnSpc>
            </a:pPr>
            <a:r>
              <a:rPr lang="en-US" dirty="0">
                <a:solidFill>
                  <a:schemeClr val="tx2"/>
                </a:solidFill>
              </a:rPr>
              <a:t>The voter will be given a ballot and envelope; and directed to come back to the judges table after they have voted and sealed their ballot in the envelope. </a:t>
            </a:r>
          </a:p>
          <a:p>
            <a:pPr>
              <a:lnSpc>
                <a:spcPct val="100000"/>
              </a:lnSpc>
            </a:pPr>
            <a:r>
              <a:rPr lang="en-US" dirty="0">
                <a:solidFill>
                  <a:schemeClr val="tx2"/>
                </a:solidFill>
              </a:rPr>
              <a:t>The voter will be issued a receipt advising the voter to follow-up with the election authority within the next two weeks. </a:t>
            </a:r>
          </a:p>
          <a:p>
            <a:pPr>
              <a:lnSpc>
                <a:spcPct val="100000"/>
              </a:lnSpc>
            </a:pPr>
            <a:r>
              <a:rPr lang="en-US" dirty="0">
                <a:solidFill>
                  <a:schemeClr val="tx2"/>
                </a:solidFill>
              </a:rPr>
              <a:t>The judges will have a designated place to collect provisional ballots, follow your election authorities' instructions on returning provisional ballots. </a:t>
            </a:r>
          </a:p>
        </p:txBody>
      </p:sp>
    </p:spTree>
    <p:extLst>
      <p:ext uri="{BB962C8B-B14F-4D97-AF65-F5344CB8AC3E}">
        <p14:creationId xmlns:p14="http://schemas.microsoft.com/office/powerpoint/2010/main" val="2108277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4DC1-44FF-24C4-8F2E-AFF3B2FFE5BC}"/>
              </a:ext>
            </a:extLst>
          </p:cNvPr>
          <p:cNvSpPr>
            <a:spLocks noGrp="1"/>
          </p:cNvSpPr>
          <p:nvPr>
            <p:ph type="ctrTitle"/>
          </p:nvPr>
        </p:nvSpPr>
        <p:spPr>
          <a:xfrm>
            <a:off x="373881" y="263621"/>
            <a:ext cx="7949014" cy="1343891"/>
          </a:xfrm>
        </p:spPr>
        <p:txBody>
          <a:bodyPr>
            <a:noAutofit/>
          </a:bodyPr>
          <a:lstStyle/>
          <a:p>
            <a:pPr algn="ctr"/>
            <a:r>
              <a:rPr lang="en-US" sz="6000" dirty="0">
                <a:solidFill>
                  <a:schemeClr val="accent5"/>
                </a:solidFill>
              </a:rPr>
              <a:t>When is ID Required to Vote?</a:t>
            </a:r>
          </a:p>
        </p:txBody>
      </p:sp>
      <p:pic>
        <p:nvPicPr>
          <p:cNvPr id="4" name="Graphic 3" descr="Employee badge outline">
            <a:extLst>
              <a:ext uri="{FF2B5EF4-FFF2-40B4-BE49-F238E27FC236}">
                <a16:creationId xmlns:a16="http://schemas.microsoft.com/office/drawing/2014/main" id="{09F64190-16A2-BE71-1DA5-C8E5E76704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821" y="4100627"/>
            <a:ext cx="2917381" cy="2917381"/>
          </a:xfrm>
          <a:prstGeom prst="rect">
            <a:avLst/>
          </a:prstGeom>
        </p:spPr>
      </p:pic>
      <p:sp>
        <p:nvSpPr>
          <p:cNvPr id="6" name="TextBox 5">
            <a:extLst>
              <a:ext uri="{FF2B5EF4-FFF2-40B4-BE49-F238E27FC236}">
                <a16:creationId xmlns:a16="http://schemas.microsoft.com/office/drawing/2014/main" id="{42237DB1-EC2A-C46F-4BEF-DA230CB3EC61}"/>
              </a:ext>
            </a:extLst>
          </p:cNvPr>
          <p:cNvSpPr txBox="1"/>
          <p:nvPr/>
        </p:nvSpPr>
        <p:spPr>
          <a:xfrm>
            <a:off x="8430690" y="535146"/>
            <a:ext cx="3476475" cy="3744551"/>
          </a:xfrm>
          <a:prstGeom prst="rect">
            <a:avLst/>
          </a:prstGeom>
          <a:solidFill>
            <a:schemeClr val="accent2"/>
          </a:solidFill>
        </p:spPr>
        <p:txBody>
          <a:bodyPr wrap="square" rtlCol="0">
            <a:spAutoFit/>
          </a:bodyPr>
          <a:lstStyle/>
          <a:p>
            <a:pPr algn="ctr"/>
            <a:r>
              <a:rPr lang="en-US" sz="2133" u="sng" dirty="0">
                <a:solidFill>
                  <a:schemeClr val="bg1"/>
                </a:solidFill>
                <a:latin typeface="Be Vietnam"/>
              </a:rPr>
              <a:t>Acceptable Forms of ID:</a:t>
            </a:r>
          </a:p>
          <a:p>
            <a:endParaRPr lang="en-US" sz="2400" u="sng">
              <a:solidFill>
                <a:schemeClr val="bg1"/>
              </a:solidFill>
              <a:latin typeface="Be Vietnam"/>
            </a:endParaRPr>
          </a:p>
          <a:p>
            <a:pPr marL="380990" indent="-380990">
              <a:buClr>
                <a:schemeClr val="bg1"/>
              </a:buClr>
              <a:buFont typeface="Arial" panose="020B0604020202020204" pitchFamily="34" charset="0"/>
              <a:buChar char="•"/>
            </a:pPr>
            <a:r>
              <a:rPr lang="en-US" sz="1600" dirty="0">
                <a:solidFill>
                  <a:schemeClr val="bg1"/>
                </a:solidFill>
                <a:latin typeface="Be Vietnam"/>
              </a:rPr>
              <a:t>Driver’s License</a:t>
            </a:r>
          </a:p>
          <a:p>
            <a:pPr marL="380990" indent="-380990">
              <a:buClr>
                <a:schemeClr val="bg1"/>
              </a:buClr>
              <a:buFont typeface="Arial" panose="020B0604020202020204" pitchFamily="34" charset="0"/>
              <a:buChar char="•"/>
            </a:pPr>
            <a:r>
              <a:rPr lang="en-US" sz="1600" dirty="0">
                <a:solidFill>
                  <a:schemeClr val="bg1"/>
                </a:solidFill>
                <a:latin typeface="Be Vietnam"/>
              </a:rPr>
              <a:t>State ID</a:t>
            </a:r>
          </a:p>
          <a:p>
            <a:pPr marL="380990" indent="-380990">
              <a:buClr>
                <a:schemeClr val="bg1"/>
              </a:buClr>
              <a:buFont typeface="Arial" panose="020B0604020202020204" pitchFamily="34" charset="0"/>
              <a:buChar char="•"/>
            </a:pPr>
            <a:r>
              <a:rPr lang="en-US" sz="1600" dirty="0">
                <a:solidFill>
                  <a:schemeClr val="bg1"/>
                </a:solidFill>
                <a:latin typeface="Be Vietnam"/>
              </a:rPr>
              <a:t>Utility Bill</a:t>
            </a:r>
          </a:p>
          <a:p>
            <a:pPr marL="380990" indent="-380990">
              <a:buClr>
                <a:schemeClr val="bg1"/>
              </a:buClr>
              <a:buFont typeface="Arial" panose="020B0604020202020204" pitchFamily="34" charset="0"/>
              <a:buChar char="•"/>
            </a:pPr>
            <a:r>
              <a:rPr lang="en-US" sz="1600" dirty="0">
                <a:solidFill>
                  <a:schemeClr val="bg1"/>
                </a:solidFill>
                <a:latin typeface="Be Vietnam"/>
              </a:rPr>
              <a:t>Student ID</a:t>
            </a:r>
          </a:p>
          <a:p>
            <a:pPr marL="380990" indent="-380990">
              <a:buClr>
                <a:schemeClr val="bg1"/>
              </a:buClr>
              <a:buFont typeface="Arial" panose="020B0604020202020204" pitchFamily="34" charset="0"/>
              <a:buChar char="•"/>
            </a:pPr>
            <a:r>
              <a:rPr lang="en-US" sz="1600" dirty="0">
                <a:solidFill>
                  <a:schemeClr val="bg1"/>
                </a:solidFill>
                <a:latin typeface="Be Vietnam"/>
              </a:rPr>
              <a:t>Government Check</a:t>
            </a:r>
          </a:p>
          <a:p>
            <a:pPr marL="380990" indent="-380990">
              <a:buClr>
                <a:schemeClr val="bg1"/>
              </a:buClr>
              <a:buFont typeface="Arial" panose="020B0604020202020204" pitchFamily="34" charset="0"/>
              <a:buChar char="•"/>
            </a:pPr>
            <a:r>
              <a:rPr lang="en-US" sz="1600" dirty="0">
                <a:solidFill>
                  <a:schemeClr val="bg1"/>
                </a:solidFill>
                <a:latin typeface="Be Vietnam"/>
              </a:rPr>
              <a:t>Paycheck</a:t>
            </a:r>
          </a:p>
          <a:p>
            <a:pPr marL="380990" indent="-380990">
              <a:buClr>
                <a:schemeClr val="bg1"/>
              </a:buClr>
              <a:buFont typeface="Arial" panose="020B0604020202020204" pitchFamily="34" charset="0"/>
              <a:buChar char="•"/>
            </a:pPr>
            <a:r>
              <a:rPr lang="en-US" sz="1600" dirty="0">
                <a:solidFill>
                  <a:schemeClr val="bg1"/>
                </a:solidFill>
                <a:latin typeface="Be Vietnam"/>
              </a:rPr>
              <a:t>Lease or Contract for Residence</a:t>
            </a:r>
          </a:p>
          <a:p>
            <a:pPr marL="380990" indent="-380990">
              <a:buClr>
                <a:schemeClr val="bg1"/>
              </a:buClr>
              <a:buFont typeface="Arial" panose="020B0604020202020204" pitchFamily="34" charset="0"/>
              <a:buChar char="•"/>
            </a:pPr>
            <a:r>
              <a:rPr lang="en-US" sz="1600" dirty="0">
                <a:solidFill>
                  <a:schemeClr val="bg1"/>
                </a:solidFill>
                <a:latin typeface="Be Vietnam"/>
              </a:rPr>
              <a:t>Bank Statement</a:t>
            </a:r>
          </a:p>
          <a:p>
            <a:pPr marL="380990" indent="-380990">
              <a:buClr>
                <a:schemeClr val="bg1"/>
              </a:buClr>
              <a:buFont typeface="Arial" panose="020B0604020202020204" pitchFamily="34" charset="0"/>
              <a:buChar char="•"/>
            </a:pPr>
            <a:r>
              <a:rPr lang="en-US" sz="1600" dirty="0">
                <a:solidFill>
                  <a:schemeClr val="bg1"/>
                </a:solidFill>
                <a:latin typeface="Be Vietnam"/>
              </a:rPr>
              <a:t>Mail Addressed to Address of Residence</a:t>
            </a:r>
          </a:p>
          <a:p>
            <a:pPr marL="380990" indent="-380990">
              <a:buClr>
                <a:schemeClr val="bg1"/>
              </a:buClr>
              <a:buFont typeface="Arial" panose="020B0604020202020204" pitchFamily="34" charset="0"/>
              <a:buChar char="•"/>
            </a:pPr>
            <a:r>
              <a:rPr lang="en-US" sz="1600" dirty="0">
                <a:solidFill>
                  <a:schemeClr val="bg1"/>
                </a:solidFill>
                <a:latin typeface="Be Vietnam"/>
              </a:rPr>
              <a:t>Other Government Document</a:t>
            </a:r>
          </a:p>
          <a:p>
            <a:pPr>
              <a:buClr>
                <a:schemeClr val="bg1"/>
              </a:buClr>
            </a:pPr>
            <a:endParaRPr lang="en-US" sz="1600">
              <a:solidFill>
                <a:schemeClr val="bg1"/>
              </a:solidFill>
              <a:latin typeface="Be Vietnam"/>
            </a:endParaRPr>
          </a:p>
        </p:txBody>
      </p:sp>
      <p:sp>
        <p:nvSpPr>
          <p:cNvPr id="7" name="Content Placeholder 6">
            <a:extLst>
              <a:ext uri="{FF2B5EF4-FFF2-40B4-BE49-F238E27FC236}">
                <a16:creationId xmlns:a16="http://schemas.microsoft.com/office/drawing/2014/main" id="{9BD6D054-D680-1A6F-FE67-376019536A92}"/>
              </a:ext>
            </a:extLst>
          </p:cNvPr>
          <p:cNvSpPr>
            <a:spLocks noGrp="1"/>
          </p:cNvSpPr>
          <p:nvPr>
            <p:ph sz="quarter" idx="13"/>
          </p:nvPr>
        </p:nvSpPr>
        <p:spPr>
          <a:xfrm>
            <a:off x="287189" y="1718732"/>
            <a:ext cx="7646161" cy="5103284"/>
          </a:xfrm>
          <a:solidFill>
            <a:schemeClr val="bg2"/>
          </a:solidFill>
        </p:spPr>
        <p:txBody>
          <a:bodyPr vert="horz" lIns="91440" tIns="45720" rIns="91440" bIns="45720" rtlCol="0" anchor="ctr">
            <a:noAutofit/>
          </a:bodyPr>
          <a:lstStyle/>
          <a:p>
            <a:r>
              <a:rPr lang="en-US" sz="1800" dirty="0">
                <a:solidFill>
                  <a:schemeClr val="accent5"/>
                </a:solidFill>
              </a:rPr>
              <a:t>Voters who registered to vote through the mail and did not include the required ID with their application. </a:t>
            </a:r>
          </a:p>
          <a:p>
            <a:pPr marL="168910"/>
            <a:r>
              <a:rPr lang="en-US" sz="1200" dirty="0">
                <a:solidFill>
                  <a:schemeClr val="tx2"/>
                </a:solidFill>
              </a:rPr>
              <a:t>- Application to Vote will be flagged with an indicator that the voter must provide ID to election judges before they can vote.</a:t>
            </a:r>
          </a:p>
          <a:p>
            <a:r>
              <a:rPr lang="en-US" sz="1800" dirty="0">
                <a:solidFill>
                  <a:schemeClr val="accent5"/>
                </a:solidFill>
              </a:rPr>
              <a:t>Voters whose eligibility to vote has been challenged.</a:t>
            </a:r>
          </a:p>
          <a:p>
            <a:pPr marL="168910"/>
            <a:r>
              <a:rPr lang="en-US" sz="1200" dirty="0">
                <a:solidFill>
                  <a:schemeClr val="tx2"/>
                </a:solidFill>
              </a:rPr>
              <a:t>- providing ID is one way to satisfy that challenge.</a:t>
            </a:r>
          </a:p>
          <a:p>
            <a:r>
              <a:rPr lang="en-US" sz="1800" dirty="0">
                <a:solidFill>
                  <a:schemeClr val="accent5"/>
                </a:solidFill>
              </a:rPr>
              <a:t>Voters who have moved</a:t>
            </a:r>
          </a:p>
          <a:p>
            <a:pPr marL="168910"/>
            <a:r>
              <a:rPr lang="en-US" sz="1200" dirty="0">
                <a:solidFill>
                  <a:schemeClr val="tx2"/>
                </a:solidFill>
              </a:rPr>
              <a:t>- Voter affidavit will remind you to ask for ID</a:t>
            </a:r>
          </a:p>
          <a:p>
            <a:r>
              <a:rPr lang="en-US" sz="1800" dirty="0">
                <a:solidFill>
                  <a:schemeClr val="accent5"/>
                </a:solidFill>
              </a:rPr>
              <a:t>Change of name</a:t>
            </a:r>
          </a:p>
          <a:p>
            <a:pPr marL="168910"/>
            <a:r>
              <a:rPr lang="en-US" sz="1200" dirty="0">
                <a:solidFill>
                  <a:schemeClr val="tx2"/>
                </a:solidFill>
              </a:rPr>
              <a:t>- Voter affidavit will remind you to ask for ID</a:t>
            </a:r>
          </a:p>
          <a:p>
            <a:r>
              <a:rPr lang="en-US" sz="1800" dirty="0">
                <a:solidFill>
                  <a:schemeClr val="accent5"/>
                </a:solidFill>
              </a:rPr>
              <a:t>Signature not on file</a:t>
            </a:r>
          </a:p>
          <a:p>
            <a:pPr marL="168910"/>
            <a:r>
              <a:rPr lang="en-US" sz="1200" dirty="0">
                <a:solidFill>
                  <a:schemeClr val="tx2"/>
                </a:solidFill>
              </a:rPr>
              <a:t>- Voter affidavit will remind you to ask for ID</a:t>
            </a:r>
          </a:p>
        </p:txBody>
      </p:sp>
    </p:spTree>
    <p:extLst>
      <p:ext uri="{BB962C8B-B14F-4D97-AF65-F5344CB8AC3E}">
        <p14:creationId xmlns:p14="http://schemas.microsoft.com/office/powerpoint/2010/main" val="4498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A835-AEBB-41B5-DF71-5A769FFCD65C}"/>
              </a:ext>
            </a:extLst>
          </p:cNvPr>
          <p:cNvSpPr>
            <a:spLocks noGrp="1"/>
          </p:cNvSpPr>
          <p:nvPr>
            <p:ph type="title"/>
          </p:nvPr>
        </p:nvSpPr>
        <p:spPr>
          <a:xfrm>
            <a:off x="387927" y="692728"/>
            <a:ext cx="7534656" cy="914400"/>
          </a:xfrm>
        </p:spPr>
        <p:txBody>
          <a:bodyPr vert="horz" lIns="91440" tIns="45720" rIns="91440" bIns="45720" rtlCol="0" anchor="b" anchorCtr="0">
            <a:normAutofit fontScale="90000"/>
          </a:bodyPr>
          <a:lstStyle/>
          <a:p>
            <a:r>
              <a:rPr lang="en-US" sz="6000" u="sng" kern="1200" dirty="0">
                <a:solidFill>
                  <a:schemeClr val="accent5"/>
                </a:solidFill>
                <a:latin typeface="+mj-lt"/>
                <a:ea typeface="+mj-ea"/>
                <a:cs typeface="+mj-cs"/>
              </a:rPr>
              <a:t>Judge’s Station 1</a:t>
            </a:r>
          </a:p>
          <a:p>
            <a:r>
              <a:rPr lang="en-US" sz="3000" kern="1200" dirty="0">
                <a:solidFill>
                  <a:schemeClr val="tx2"/>
                </a:solidFill>
                <a:latin typeface="+mj-lt"/>
                <a:ea typeface="+mj-ea"/>
                <a:cs typeface="+mj-cs"/>
              </a:rPr>
              <a:t>Check-in or Greeter Judge</a:t>
            </a:r>
            <a:endParaRPr lang="en-US" sz="3000" kern="1200" dirty="0">
              <a:solidFill>
                <a:schemeClr val="tx2"/>
              </a:solidFill>
              <a:latin typeface="+mj-lt"/>
            </a:endParaRPr>
          </a:p>
        </p:txBody>
      </p:sp>
      <p:sp>
        <p:nvSpPr>
          <p:cNvPr id="6" name="TextBox 5">
            <a:extLst>
              <a:ext uri="{FF2B5EF4-FFF2-40B4-BE49-F238E27FC236}">
                <a16:creationId xmlns:a16="http://schemas.microsoft.com/office/drawing/2014/main" id="{4EA94059-5D80-0095-44B8-8ABCD08D4A48}"/>
              </a:ext>
            </a:extLst>
          </p:cNvPr>
          <p:cNvSpPr txBox="1"/>
          <p:nvPr/>
        </p:nvSpPr>
        <p:spPr>
          <a:xfrm>
            <a:off x="914400" y="2039112"/>
            <a:ext cx="7150608" cy="3356576"/>
          </a:xfrm>
          <a:prstGeom prst="rect">
            <a:avLst/>
          </a:prstGeom>
        </p:spPr>
        <p:txBody>
          <a:bodyPr vert="horz" lIns="91440" tIns="45720" rIns="91440" bIns="45720" rtlCol="0" anchor="t">
            <a:normAutofit/>
          </a:bodyPr>
          <a:lstStyle/>
          <a:p>
            <a:pPr marL="228600" indent="-228600">
              <a:lnSpc>
                <a:spcPct val="90000"/>
              </a:lnSpc>
              <a:spcBef>
                <a:spcPts val="1000"/>
              </a:spcBef>
              <a:buClr>
                <a:schemeClr val="tx1">
                  <a:lumMod val="90000"/>
                  <a:lumOff val="10000"/>
                </a:schemeClr>
              </a:buClr>
              <a:buFont typeface="Arial" panose="020B0604020202020204" pitchFamily="34" charset="0"/>
              <a:buChar char="•"/>
            </a:pPr>
            <a:r>
              <a:rPr lang="en-US" sz="2800" dirty="0">
                <a:solidFill>
                  <a:schemeClr val="tx2"/>
                </a:solidFill>
              </a:rPr>
              <a:t>Voter should announce their name and address</a:t>
            </a:r>
          </a:p>
          <a:p>
            <a:pPr marL="228600" indent="-228600">
              <a:lnSpc>
                <a:spcPct val="90000"/>
              </a:lnSpc>
              <a:spcBef>
                <a:spcPts val="1000"/>
              </a:spcBef>
              <a:buClr>
                <a:schemeClr val="tx1">
                  <a:lumMod val="90000"/>
                  <a:lumOff val="10000"/>
                </a:schemeClr>
              </a:buClr>
              <a:buFont typeface="Arial" panose="020B0604020202020204" pitchFamily="34" charset="0"/>
              <a:buChar char="•"/>
            </a:pPr>
            <a:r>
              <a:rPr lang="en-US" sz="2800" dirty="0">
                <a:solidFill>
                  <a:schemeClr val="tx2"/>
                </a:solidFill>
              </a:rPr>
              <a:t>Find the voter’s application to vote</a:t>
            </a:r>
          </a:p>
          <a:p>
            <a:pPr marL="228600" indent="-228600">
              <a:lnSpc>
                <a:spcPct val="90000"/>
              </a:lnSpc>
              <a:spcBef>
                <a:spcPts val="1000"/>
              </a:spcBef>
              <a:buClr>
                <a:schemeClr val="tx1">
                  <a:lumMod val="90000"/>
                  <a:lumOff val="10000"/>
                </a:schemeClr>
              </a:buClr>
              <a:buFont typeface="Arial" panose="020B0604020202020204" pitchFamily="34" charset="0"/>
              <a:buChar char="•"/>
            </a:pPr>
            <a:r>
              <a:rPr lang="en-US" sz="2800" dirty="0">
                <a:solidFill>
                  <a:schemeClr val="tx2"/>
                </a:solidFill>
              </a:rPr>
              <a:t>Voter will sign application </a:t>
            </a:r>
          </a:p>
          <a:p>
            <a:pPr marL="228600" indent="-228600">
              <a:lnSpc>
                <a:spcPct val="90000"/>
              </a:lnSpc>
              <a:spcBef>
                <a:spcPts val="1000"/>
              </a:spcBef>
              <a:buClr>
                <a:schemeClr val="tx1">
                  <a:lumMod val="90000"/>
                  <a:lumOff val="10000"/>
                </a:schemeClr>
              </a:buClr>
              <a:buFont typeface="Arial" panose="020B0604020202020204" pitchFamily="34" charset="0"/>
              <a:buChar char="•"/>
            </a:pPr>
            <a:r>
              <a:rPr lang="en-US" sz="2800" dirty="0">
                <a:solidFill>
                  <a:schemeClr val="tx2"/>
                </a:solidFill>
              </a:rPr>
              <a:t>Offer instruction to voter by using demonstrator ballot</a:t>
            </a:r>
          </a:p>
        </p:txBody>
      </p:sp>
    </p:spTree>
    <p:extLst>
      <p:ext uri="{BB962C8B-B14F-4D97-AF65-F5344CB8AC3E}">
        <p14:creationId xmlns:p14="http://schemas.microsoft.com/office/powerpoint/2010/main" val="106811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367F0-CE78-D1C8-DF49-D778847102B7}"/>
              </a:ext>
            </a:extLst>
          </p:cNvPr>
          <p:cNvSpPr>
            <a:spLocks noGrp="1"/>
          </p:cNvSpPr>
          <p:nvPr>
            <p:ph type="title"/>
          </p:nvPr>
        </p:nvSpPr>
        <p:spPr>
          <a:xfrm>
            <a:off x="311277" y="484633"/>
            <a:ext cx="10360152" cy="914400"/>
          </a:xfrm>
        </p:spPr>
        <p:txBody>
          <a:bodyPr>
            <a:normAutofit fontScale="90000"/>
          </a:bodyPr>
          <a:lstStyle/>
          <a:p>
            <a:r>
              <a:rPr lang="en-US" sz="6000" u="sng" dirty="0">
                <a:solidFill>
                  <a:schemeClr val="accent5"/>
                </a:solidFill>
              </a:rPr>
              <a:t>Judge’s Station 2</a:t>
            </a:r>
            <a:br>
              <a:rPr lang="en-US" sz="5300" u="sng" dirty="0"/>
            </a:br>
            <a:r>
              <a:rPr lang="en-US" sz="2700" dirty="0">
                <a:solidFill>
                  <a:schemeClr val="tx2"/>
                </a:solidFill>
              </a:rPr>
              <a:t>Verification Judges</a:t>
            </a:r>
            <a:endParaRPr lang="en-US" sz="2700" u="sng" dirty="0">
              <a:solidFill>
                <a:schemeClr val="tx2"/>
              </a:solidFill>
            </a:endParaRPr>
          </a:p>
        </p:txBody>
      </p:sp>
      <p:sp>
        <p:nvSpPr>
          <p:cNvPr id="2" name="Subtitle 1">
            <a:extLst>
              <a:ext uri="{FF2B5EF4-FFF2-40B4-BE49-F238E27FC236}">
                <a16:creationId xmlns:a16="http://schemas.microsoft.com/office/drawing/2014/main" id="{0D437418-E11D-F6CC-25D2-97D270AA8D5D}"/>
              </a:ext>
            </a:extLst>
          </p:cNvPr>
          <p:cNvSpPr>
            <a:spLocks noGrp="1"/>
          </p:cNvSpPr>
          <p:nvPr>
            <p:ph sz="quarter" idx="11"/>
          </p:nvPr>
        </p:nvSpPr>
        <p:spPr>
          <a:xfrm>
            <a:off x="311277" y="1791826"/>
            <a:ext cx="5786249" cy="3877055"/>
          </a:xfrm>
        </p:spPr>
        <p:txBody>
          <a:bodyPr vert="horz" lIns="91440" tIns="45720" rIns="91440" bIns="45720" rtlCol="0" anchor="t">
            <a:noAutofit/>
          </a:bodyPr>
          <a:lstStyle/>
          <a:p>
            <a:pPr marL="342900" indent="-342900">
              <a:lnSpc>
                <a:spcPct val="100000"/>
              </a:lnSpc>
              <a:buClr>
                <a:schemeClr val="tx1">
                  <a:lumMod val="90000"/>
                  <a:lumOff val="10000"/>
                </a:schemeClr>
              </a:buClr>
              <a:buFont typeface="Arial" panose="020B0604020202020204" pitchFamily="34" charset="0"/>
              <a:buChar char="•"/>
            </a:pPr>
            <a:r>
              <a:rPr lang="en-US" sz="2800" dirty="0">
                <a:solidFill>
                  <a:schemeClr val="tx2"/>
                </a:solidFill>
              </a:rPr>
              <a:t>Judges will compare the voter’s signature with the one on file </a:t>
            </a:r>
          </a:p>
          <a:p>
            <a:pPr marL="342900" indent="-342900">
              <a:lnSpc>
                <a:spcPct val="100000"/>
              </a:lnSpc>
              <a:buClr>
                <a:schemeClr val="tx1">
                  <a:lumMod val="90000"/>
                  <a:lumOff val="10000"/>
                </a:schemeClr>
              </a:buClr>
              <a:buFont typeface="Arial" panose="020B0604020202020204" pitchFamily="34" charset="0"/>
              <a:buChar char="•"/>
            </a:pPr>
            <a:r>
              <a:rPr lang="en-US" sz="2800" dirty="0">
                <a:solidFill>
                  <a:schemeClr val="tx2"/>
                </a:solidFill>
              </a:rPr>
              <a:t>If voter is eligible to vote, election judge will initial the application and pass it to the ballot distribution judge</a:t>
            </a:r>
          </a:p>
          <a:p>
            <a:pPr marL="342900" indent="-342900">
              <a:lnSpc>
                <a:spcPct val="100000"/>
              </a:lnSpc>
              <a:buClr>
                <a:schemeClr val="tx1">
                  <a:lumMod val="90000"/>
                  <a:lumOff val="10000"/>
                </a:schemeClr>
              </a:buClr>
              <a:buFont typeface="Arial" panose="020B0604020202020204" pitchFamily="34" charset="0"/>
              <a:buChar char="•"/>
            </a:pPr>
            <a:r>
              <a:rPr lang="en-US" sz="2800" dirty="0">
                <a:solidFill>
                  <a:schemeClr val="tx2"/>
                </a:solidFill>
              </a:rPr>
              <a:t>Process affidavits if needed</a:t>
            </a:r>
          </a:p>
        </p:txBody>
      </p:sp>
      <p:sp>
        <p:nvSpPr>
          <p:cNvPr id="4" name="TextBox 3">
            <a:extLst>
              <a:ext uri="{FF2B5EF4-FFF2-40B4-BE49-F238E27FC236}">
                <a16:creationId xmlns:a16="http://schemas.microsoft.com/office/drawing/2014/main" id="{4BAD2A7F-7B94-4E30-7748-B8B53A0B971A}"/>
              </a:ext>
            </a:extLst>
          </p:cNvPr>
          <p:cNvSpPr txBox="1"/>
          <p:nvPr/>
        </p:nvSpPr>
        <p:spPr>
          <a:xfrm>
            <a:off x="6581379" y="2541513"/>
            <a:ext cx="4937327" cy="1774973"/>
          </a:xfrm>
          <a:prstGeom prst="rect">
            <a:avLst/>
          </a:prstGeom>
          <a:noFill/>
        </p:spPr>
        <p:txBody>
          <a:bodyPr wrap="square" lIns="91440" tIns="45720" rIns="91440" bIns="45720" rtlCol="0" anchor="t">
            <a:spAutoFit/>
          </a:bodyPr>
          <a:lstStyle/>
          <a:p>
            <a:pPr algn="ctr"/>
            <a:r>
              <a:rPr lang="en-US" sz="4250" dirty="0">
                <a:solidFill>
                  <a:schemeClr val="accent6"/>
                </a:solidFill>
                <a:latin typeface="Be Vietnam"/>
              </a:rPr>
              <a:t>Two Judges One Judge of Each Party </a:t>
            </a:r>
          </a:p>
          <a:p>
            <a:endParaRPr lang="en-US" sz="2400" dirty="0"/>
          </a:p>
        </p:txBody>
      </p:sp>
    </p:spTree>
    <p:extLst>
      <p:ext uri="{BB962C8B-B14F-4D97-AF65-F5344CB8AC3E}">
        <p14:creationId xmlns:p14="http://schemas.microsoft.com/office/powerpoint/2010/main" val="3144166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CF1CAE-47C8-048A-16AE-634F3418324C}"/>
              </a:ext>
            </a:extLst>
          </p:cNvPr>
          <p:cNvSpPr>
            <a:spLocks noGrp="1"/>
          </p:cNvSpPr>
          <p:nvPr>
            <p:ph type="ctrTitle"/>
          </p:nvPr>
        </p:nvSpPr>
        <p:spPr>
          <a:xfrm>
            <a:off x="177061" y="277092"/>
            <a:ext cx="6753098" cy="1565564"/>
          </a:xfrm>
        </p:spPr>
        <p:txBody>
          <a:bodyPr>
            <a:normAutofit/>
          </a:bodyPr>
          <a:lstStyle/>
          <a:p>
            <a:r>
              <a:rPr lang="en-US" sz="6000" u="sng" dirty="0">
                <a:solidFill>
                  <a:schemeClr val="accent5"/>
                </a:solidFill>
              </a:rPr>
              <a:t>Judge’s Station 3 </a:t>
            </a:r>
            <a:br>
              <a:rPr lang="en-US" sz="5300" u="sng" dirty="0"/>
            </a:br>
            <a:r>
              <a:rPr lang="en-US" sz="2700" dirty="0">
                <a:solidFill>
                  <a:schemeClr val="tx2"/>
                </a:solidFill>
              </a:rPr>
              <a:t>Ballot Distribution Judge</a:t>
            </a:r>
          </a:p>
        </p:txBody>
      </p:sp>
      <p:sp>
        <p:nvSpPr>
          <p:cNvPr id="7" name="Subtitle 6">
            <a:extLst>
              <a:ext uri="{FF2B5EF4-FFF2-40B4-BE49-F238E27FC236}">
                <a16:creationId xmlns:a16="http://schemas.microsoft.com/office/drawing/2014/main" id="{80918696-54C1-3FF2-9BC7-576D1E2C0B1F}"/>
              </a:ext>
            </a:extLst>
          </p:cNvPr>
          <p:cNvSpPr>
            <a:spLocks noGrp="1"/>
          </p:cNvSpPr>
          <p:nvPr>
            <p:ph sz="quarter" idx="13"/>
          </p:nvPr>
        </p:nvSpPr>
        <p:spPr>
          <a:xfrm>
            <a:off x="438151" y="1972439"/>
            <a:ext cx="10989625" cy="4608469"/>
          </a:xfrm>
          <a:solidFill>
            <a:schemeClr val="bg2"/>
          </a:solidFill>
        </p:spPr>
        <p:txBody>
          <a:bodyPr>
            <a:noAutofit/>
          </a:bodyPr>
          <a:lstStyle/>
          <a:p>
            <a:pPr marL="285750" indent="-285750" algn="l">
              <a:lnSpc>
                <a:spcPct val="150000"/>
              </a:lnSpc>
              <a:buClr>
                <a:schemeClr val="tx1">
                  <a:lumMod val="90000"/>
                  <a:lumOff val="10000"/>
                </a:schemeClr>
              </a:buClr>
              <a:buFont typeface="Arial" panose="020B0604020202020204" pitchFamily="34" charset="0"/>
              <a:buChar char="•"/>
            </a:pPr>
            <a:r>
              <a:rPr lang="en-US" sz="2800" dirty="0">
                <a:solidFill>
                  <a:schemeClr val="tx2"/>
                </a:solidFill>
              </a:rPr>
              <a:t>Ensure the voter is given the correct ballot/ballot style.</a:t>
            </a:r>
          </a:p>
          <a:p>
            <a:pPr marL="285750" indent="-285750" algn="l">
              <a:lnSpc>
                <a:spcPct val="100000"/>
              </a:lnSpc>
              <a:buClr>
                <a:schemeClr val="tx1">
                  <a:lumMod val="90000"/>
                  <a:lumOff val="10000"/>
                </a:schemeClr>
              </a:buClr>
              <a:buFont typeface="Arial" panose="020B0604020202020204" pitchFamily="34" charset="0"/>
              <a:buChar char="•"/>
            </a:pPr>
            <a:r>
              <a:rPr lang="en-US" sz="2800" dirty="0">
                <a:solidFill>
                  <a:schemeClr val="tx2"/>
                </a:solidFill>
              </a:rPr>
              <a:t>Ballots are designated by numerical code.</a:t>
            </a:r>
          </a:p>
          <a:p>
            <a:pPr marL="285750" indent="-285750" algn="l">
              <a:lnSpc>
                <a:spcPct val="100000"/>
              </a:lnSpc>
              <a:buClr>
                <a:schemeClr val="tx1">
                  <a:lumMod val="90000"/>
                  <a:lumOff val="10000"/>
                </a:schemeClr>
              </a:buClr>
              <a:buFont typeface="Arial" panose="020B0604020202020204" pitchFamily="34" charset="0"/>
              <a:buChar char="•"/>
            </a:pPr>
            <a:r>
              <a:rPr lang="en-US" sz="2800" dirty="0">
                <a:solidFill>
                  <a:schemeClr val="tx2"/>
                </a:solidFill>
              </a:rPr>
              <a:t>The number on the voter’s application will match the code on the proper ballot. </a:t>
            </a:r>
          </a:p>
          <a:p>
            <a:pPr marL="285750" indent="-285750" algn="l">
              <a:lnSpc>
                <a:spcPct val="100000"/>
              </a:lnSpc>
              <a:buClr>
                <a:schemeClr val="tx1">
                  <a:lumMod val="90000"/>
                  <a:lumOff val="10000"/>
                </a:schemeClr>
              </a:buClr>
              <a:buFont typeface="Arial" panose="020B0604020202020204" pitchFamily="34" charset="0"/>
              <a:buChar char="•"/>
            </a:pPr>
            <a:r>
              <a:rPr lang="en-US" sz="2800" dirty="0">
                <a:solidFill>
                  <a:schemeClr val="tx2"/>
                </a:solidFill>
              </a:rPr>
              <a:t>Offer instruction again. </a:t>
            </a:r>
          </a:p>
          <a:p>
            <a:pPr marL="285750" indent="-285750" algn="l">
              <a:lnSpc>
                <a:spcPct val="100000"/>
              </a:lnSpc>
              <a:buClr>
                <a:schemeClr val="tx1">
                  <a:lumMod val="90000"/>
                  <a:lumOff val="10000"/>
                </a:schemeClr>
              </a:buClr>
              <a:buFont typeface="Arial" panose="020B0604020202020204" pitchFamily="34" charset="0"/>
              <a:buChar char="•"/>
            </a:pPr>
            <a:r>
              <a:rPr lang="en-US" sz="2800" dirty="0">
                <a:solidFill>
                  <a:schemeClr val="tx2"/>
                </a:solidFill>
              </a:rPr>
              <a:t>Initial the ballot.</a:t>
            </a:r>
          </a:p>
          <a:p>
            <a:pPr marL="285750" indent="-285750" algn="l">
              <a:lnSpc>
                <a:spcPct val="100000"/>
              </a:lnSpc>
              <a:buClr>
                <a:schemeClr val="tx1">
                  <a:lumMod val="90000"/>
                  <a:lumOff val="10000"/>
                </a:schemeClr>
              </a:buClr>
              <a:buFont typeface="Arial" panose="020B0604020202020204" pitchFamily="34" charset="0"/>
              <a:buChar char="•"/>
            </a:pPr>
            <a:r>
              <a:rPr lang="en-US" sz="2800" dirty="0">
                <a:solidFill>
                  <a:schemeClr val="tx2"/>
                </a:solidFill>
              </a:rPr>
              <a:t>Direct voter to voting booth.</a:t>
            </a:r>
          </a:p>
        </p:txBody>
      </p:sp>
    </p:spTree>
    <p:extLst>
      <p:ext uri="{BB962C8B-B14F-4D97-AF65-F5344CB8AC3E}">
        <p14:creationId xmlns:p14="http://schemas.microsoft.com/office/powerpoint/2010/main" val="1918157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A51D-14B3-A334-8325-B388506328D8}"/>
              </a:ext>
            </a:extLst>
          </p:cNvPr>
          <p:cNvSpPr>
            <a:spLocks noGrp="1"/>
          </p:cNvSpPr>
          <p:nvPr>
            <p:ph type="title"/>
          </p:nvPr>
        </p:nvSpPr>
        <p:spPr>
          <a:xfrm>
            <a:off x="353483" y="459317"/>
            <a:ext cx="6044014" cy="944034"/>
          </a:xfrm>
        </p:spPr>
        <p:txBody>
          <a:bodyPr vert="horz" lIns="91440" tIns="45720" rIns="91440" bIns="45720" rtlCol="0" anchor="b" anchorCtr="0">
            <a:normAutofit fontScale="90000"/>
          </a:bodyPr>
          <a:lstStyle/>
          <a:p>
            <a:r>
              <a:rPr lang="en-US" sz="6000" u="sng" kern="1200" dirty="0">
                <a:solidFill>
                  <a:schemeClr val="accent5"/>
                </a:solidFill>
                <a:latin typeface="+mj-lt"/>
                <a:ea typeface="+mj-ea"/>
                <a:cs typeface="+mj-cs"/>
              </a:rPr>
              <a:t>Judge’s Station 4</a:t>
            </a:r>
            <a:br>
              <a:rPr lang="en-US" sz="3000" kern="1200" dirty="0"/>
            </a:br>
            <a:r>
              <a:rPr lang="en-US" sz="3000" kern="1200" dirty="0">
                <a:solidFill>
                  <a:schemeClr val="tx2"/>
                </a:solidFill>
                <a:latin typeface="+mj-lt"/>
                <a:ea typeface="+mj-ea"/>
                <a:cs typeface="+mj-cs"/>
              </a:rPr>
              <a:t>Ballot Box Judge</a:t>
            </a:r>
          </a:p>
        </p:txBody>
      </p:sp>
      <p:sp>
        <p:nvSpPr>
          <p:cNvPr id="5" name="Picture Placeholder 4">
            <a:extLst>
              <a:ext uri="{FF2B5EF4-FFF2-40B4-BE49-F238E27FC236}">
                <a16:creationId xmlns:a16="http://schemas.microsoft.com/office/drawing/2014/main" id="{B875DCD8-A6BF-B3FD-2ACF-39907DCB6E2B}"/>
              </a:ext>
            </a:extLst>
          </p:cNvPr>
          <p:cNvSpPr>
            <a:spLocks noGrp="1"/>
          </p:cNvSpPr>
          <p:nvPr>
            <p:ph type="pic" idx="1"/>
          </p:nvPr>
        </p:nvSpPr>
        <p:spPr>
          <a:xfrm>
            <a:off x="7321931" y="9672"/>
            <a:ext cx="4864142" cy="6862233"/>
          </a:xfrm>
        </p:spPr>
        <p:txBody>
          <a:bodyPr/>
          <a:lstStyle/>
          <a:p>
            <a:endParaRPr lang="en-US"/>
          </a:p>
        </p:txBody>
      </p:sp>
      <p:sp>
        <p:nvSpPr>
          <p:cNvPr id="3" name="Subtitle 2">
            <a:extLst>
              <a:ext uri="{FF2B5EF4-FFF2-40B4-BE49-F238E27FC236}">
                <a16:creationId xmlns:a16="http://schemas.microsoft.com/office/drawing/2014/main" id="{DA2F4401-6034-36C8-BA3B-A534A9A7C39E}"/>
              </a:ext>
            </a:extLst>
          </p:cNvPr>
          <p:cNvSpPr>
            <a:spLocks noGrp="1"/>
          </p:cNvSpPr>
          <p:nvPr>
            <p:ph sz="quarter" idx="4294967295"/>
          </p:nvPr>
        </p:nvSpPr>
        <p:spPr>
          <a:xfrm>
            <a:off x="444500" y="1892829"/>
            <a:ext cx="6043083" cy="3905250"/>
          </a:xfrm>
        </p:spPr>
        <p:txBody>
          <a:bodyPr vert="horz" lIns="91440" tIns="45720" rIns="91440" bIns="45720" rtlCol="0" anchor="t">
            <a:normAutofit/>
          </a:bodyPr>
          <a:lstStyle/>
          <a:p>
            <a:pPr>
              <a:buClr>
                <a:schemeClr val="tx1">
                  <a:lumMod val="90000"/>
                  <a:lumOff val="10000"/>
                </a:schemeClr>
              </a:buClr>
            </a:pPr>
            <a:r>
              <a:rPr lang="en-US" sz="2800" dirty="0">
                <a:solidFill>
                  <a:schemeClr val="tx2"/>
                </a:solidFill>
              </a:rPr>
              <a:t>Check ballot for judge’s initials (should be visible even with privacy cover)</a:t>
            </a:r>
          </a:p>
          <a:p>
            <a:pPr>
              <a:buClr>
                <a:schemeClr val="tx1">
                  <a:lumMod val="90000"/>
                  <a:lumOff val="10000"/>
                </a:schemeClr>
              </a:buClr>
            </a:pPr>
            <a:r>
              <a:rPr lang="en-US" sz="2800" dirty="0">
                <a:solidFill>
                  <a:schemeClr val="tx2"/>
                </a:solidFill>
              </a:rPr>
              <a:t>Voter inserts ballot into tabulator </a:t>
            </a:r>
          </a:p>
          <a:p>
            <a:pPr>
              <a:buClr>
                <a:schemeClr val="tx1">
                  <a:lumMod val="90000"/>
                  <a:lumOff val="10000"/>
                </a:schemeClr>
              </a:buClr>
            </a:pPr>
            <a:r>
              <a:rPr lang="en-US" sz="2800" dirty="0">
                <a:solidFill>
                  <a:schemeClr val="tx2"/>
                </a:solidFill>
              </a:rPr>
              <a:t>Check voting booths throughout day</a:t>
            </a:r>
          </a:p>
        </p:txBody>
      </p:sp>
      <p:sp>
        <p:nvSpPr>
          <p:cNvPr id="4" name="TextBox 3">
            <a:extLst>
              <a:ext uri="{FF2B5EF4-FFF2-40B4-BE49-F238E27FC236}">
                <a16:creationId xmlns:a16="http://schemas.microsoft.com/office/drawing/2014/main" id="{D2FE0756-4EB2-183F-8D6A-95BDE8D1B456}"/>
              </a:ext>
            </a:extLst>
          </p:cNvPr>
          <p:cNvSpPr txBox="1"/>
          <p:nvPr/>
        </p:nvSpPr>
        <p:spPr>
          <a:xfrm>
            <a:off x="7170547" y="2086950"/>
            <a:ext cx="4576953" cy="2871978"/>
          </a:xfrm>
          <a:prstGeom prst="rect">
            <a:avLst/>
          </a:prstGeom>
          <a:solidFill>
            <a:schemeClr val="tx2"/>
          </a:solidFill>
        </p:spPr>
        <p:txBody>
          <a:bodyPr vert="horz" lIns="91440" tIns="45720" rIns="91440" bIns="45720" rtlCol="0" anchor="ctr">
            <a:normAutofit/>
          </a:bodyPr>
          <a:lstStyle/>
          <a:p>
            <a:pPr algn="ctr">
              <a:lnSpc>
                <a:spcPct val="90000"/>
              </a:lnSpc>
              <a:spcBef>
                <a:spcPts val="1000"/>
              </a:spcBef>
            </a:pPr>
            <a:r>
              <a:rPr lang="en-US" sz="2800" u="sng" dirty="0">
                <a:solidFill>
                  <a:schemeClr val="bg2"/>
                </a:solidFill>
              </a:rPr>
              <a:t>Over/ Under Voted Ballot:</a:t>
            </a:r>
            <a:endParaRPr lang="en-US" dirty="0"/>
          </a:p>
          <a:p>
            <a:pPr algn="ctr">
              <a:lnSpc>
                <a:spcPct val="90000"/>
              </a:lnSpc>
              <a:spcBef>
                <a:spcPts val="1000"/>
              </a:spcBef>
              <a:buClr>
                <a:schemeClr val="tx1">
                  <a:lumMod val="90000"/>
                  <a:lumOff val="10000"/>
                </a:schemeClr>
              </a:buClr>
            </a:pPr>
            <a:r>
              <a:rPr lang="en-US" sz="2400" dirty="0">
                <a:solidFill>
                  <a:schemeClr val="bg2"/>
                </a:solidFill>
              </a:rPr>
              <a:t>Machine will notify voter</a:t>
            </a:r>
          </a:p>
          <a:p>
            <a:pPr algn="ctr">
              <a:lnSpc>
                <a:spcPct val="90000"/>
              </a:lnSpc>
              <a:spcBef>
                <a:spcPts val="1000"/>
              </a:spcBef>
              <a:buClr>
                <a:schemeClr val="tx1">
                  <a:lumMod val="90000"/>
                  <a:lumOff val="10000"/>
                </a:schemeClr>
              </a:buClr>
            </a:pPr>
            <a:r>
              <a:rPr lang="en-US" sz="2400" dirty="0">
                <a:solidFill>
                  <a:schemeClr val="bg2"/>
                </a:solidFill>
              </a:rPr>
              <a:t>Voter can choose to OVERRIDE the warning and cast as-is, SPOIL the ballot and mark a new one, add votes if it is an UNDERVOTE</a:t>
            </a:r>
          </a:p>
        </p:txBody>
      </p:sp>
    </p:spTree>
    <p:extLst>
      <p:ext uri="{BB962C8B-B14F-4D97-AF65-F5344CB8AC3E}">
        <p14:creationId xmlns:p14="http://schemas.microsoft.com/office/powerpoint/2010/main" val="15279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48977-822C-DCC2-F44E-7FB24DBDACA6}"/>
              </a:ext>
            </a:extLst>
          </p:cNvPr>
          <p:cNvSpPr/>
          <p:nvPr/>
        </p:nvSpPr>
        <p:spPr>
          <a:xfrm>
            <a:off x="-199199" y="1760482"/>
            <a:ext cx="7789507" cy="1392238"/>
          </a:xfrm>
          <a:prstGeom prst="rect">
            <a:avLst/>
          </a:prstGeom>
          <a:noFill/>
        </p:spPr>
        <p:txBody>
          <a:bodyPr spcFirstLastPara="1" wrap="none" lIns="121920" tIns="60960" rIns="121920" bIns="60960" numCol="1">
            <a:prstTxWarp prst="textArchUp">
              <a:avLst/>
            </a:prstTxWarp>
            <a:spAutoFit/>
          </a:bodyPr>
          <a:lstStyle/>
          <a:p>
            <a:pPr algn="ctr"/>
            <a:r>
              <a:rPr lang="en-US" sz="7200" b="1">
                <a:ln w="22225">
                  <a:solidFill>
                    <a:schemeClr val="accent2"/>
                  </a:solidFill>
                  <a:prstDash val="solid"/>
                </a:ln>
                <a:solidFill>
                  <a:schemeClr val="accent2">
                    <a:lumMod val="40000"/>
                    <a:lumOff val="60000"/>
                  </a:schemeClr>
                </a:solidFill>
              </a:rPr>
              <a:t>Spoiled Ballots</a:t>
            </a:r>
          </a:p>
        </p:txBody>
      </p:sp>
      <p:pic>
        <p:nvPicPr>
          <p:cNvPr id="1026" name="Picture 2">
            <a:extLst>
              <a:ext uri="{FF2B5EF4-FFF2-40B4-BE49-F238E27FC236}">
                <a16:creationId xmlns:a16="http://schemas.microsoft.com/office/drawing/2014/main" id="{F1207CC0-B0E3-D7EF-5993-8137BAD58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3488" y="949180"/>
            <a:ext cx="3495153" cy="221412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73E16A-D9F6-B43B-0558-A84C73C8A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487" y="3875504"/>
            <a:ext cx="3495153" cy="221412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94A41-7213-DAAA-DF5B-4596708AA805}"/>
              </a:ext>
            </a:extLst>
          </p:cNvPr>
          <p:cNvSpPr txBox="1"/>
          <p:nvPr/>
        </p:nvSpPr>
        <p:spPr>
          <a:xfrm>
            <a:off x="605942" y="3076854"/>
            <a:ext cx="6401476" cy="2243819"/>
          </a:xfrm>
          <a:prstGeom prst="rect">
            <a:avLst/>
          </a:prstGeom>
          <a:solidFill>
            <a:schemeClr val="accent4"/>
          </a:solidFill>
        </p:spPr>
        <p:txBody>
          <a:bodyPr wrap="square" lIns="91440" tIns="45720" rIns="91440" bIns="45720" rtlCol="0" anchor="t">
            <a:spAutoFit/>
          </a:bodyPr>
          <a:lstStyle/>
          <a:p>
            <a:pPr marL="457200" indent="-457200">
              <a:lnSpc>
                <a:spcPct val="15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Voter should request a new ballot</a:t>
            </a:r>
          </a:p>
          <a:p>
            <a:pPr marL="457200" indent="-457200">
              <a:lnSpc>
                <a:spcPct val="15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Judge will mark the voter’s application</a:t>
            </a:r>
          </a:p>
          <a:p>
            <a:pPr marL="457200" indent="-457200">
              <a:lnSpc>
                <a:spcPct val="150000"/>
              </a:lnSpc>
              <a:buClr>
                <a:schemeClr val="tx1">
                  <a:lumMod val="90000"/>
                  <a:lumOff val="10000"/>
                </a:schemeClr>
              </a:buClr>
              <a:buFont typeface="Arial" panose="020B0604020202020204" pitchFamily="34" charset="0"/>
              <a:buChar char="•"/>
            </a:pPr>
            <a:r>
              <a:rPr lang="en-US" sz="2400" dirty="0">
                <a:solidFill>
                  <a:schemeClr val="tx2"/>
                </a:solidFill>
                <a:latin typeface="Neue Haas Grotesk Text Pro"/>
              </a:rPr>
              <a:t>Voter will vote and tabulate the corrected ballot as normal </a:t>
            </a:r>
          </a:p>
        </p:txBody>
      </p:sp>
    </p:spTree>
    <p:extLst>
      <p:ext uri="{BB962C8B-B14F-4D97-AF65-F5344CB8AC3E}">
        <p14:creationId xmlns:p14="http://schemas.microsoft.com/office/powerpoint/2010/main" val="27464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E1D-398F-2182-378A-2CF797C03AB0}"/>
              </a:ext>
            </a:extLst>
          </p:cNvPr>
          <p:cNvSpPr>
            <a:spLocks noGrp="1"/>
          </p:cNvSpPr>
          <p:nvPr>
            <p:ph type="title"/>
          </p:nvPr>
        </p:nvSpPr>
        <p:spPr>
          <a:xfrm>
            <a:off x="311277" y="791939"/>
            <a:ext cx="10360152" cy="914400"/>
          </a:xfrm>
        </p:spPr>
        <p:txBody>
          <a:bodyPr vert="horz" lIns="91440" tIns="45720" rIns="91440" bIns="45720" rtlCol="0" anchor="b" anchorCtr="0">
            <a:normAutofit fontScale="90000"/>
          </a:bodyPr>
          <a:lstStyle/>
          <a:p>
            <a:r>
              <a:rPr lang="en-US" sz="6000" u="sng" kern="1200" dirty="0">
                <a:solidFill>
                  <a:schemeClr val="accent5"/>
                </a:solidFill>
                <a:latin typeface="+mj-lt"/>
                <a:ea typeface="+mj-ea"/>
                <a:cs typeface="+mj-cs"/>
              </a:rPr>
              <a:t>Voter Assistance</a:t>
            </a:r>
            <a:br>
              <a:rPr lang="en-US" sz="4000" u="sng" kern="1200" dirty="0"/>
            </a:br>
            <a:r>
              <a:rPr lang="en-US" sz="4000" kern="1200" dirty="0">
                <a:solidFill>
                  <a:schemeClr val="tx2"/>
                </a:solidFill>
                <a:latin typeface="+mj-lt"/>
                <a:ea typeface="+mj-ea"/>
                <a:cs typeface="+mj-cs"/>
              </a:rPr>
              <a:t>Affidavit of Assisted Voter  </a:t>
            </a:r>
            <a:br>
              <a:rPr lang="en-US" sz="2000" kern="1200" dirty="0"/>
            </a:br>
            <a:endParaRPr lang="en-US" sz="2000" u="sng" kern="1200">
              <a:latin typeface="+mj-lt"/>
              <a:ea typeface="+mj-ea"/>
              <a:cs typeface="+mj-cs"/>
            </a:endParaRPr>
          </a:p>
        </p:txBody>
      </p:sp>
      <p:sp>
        <p:nvSpPr>
          <p:cNvPr id="3" name="TextBox 2">
            <a:extLst>
              <a:ext uri="{FF2B5EF4-FFF2-40B4-BE49-F238E27FC236}">
                <a16:creationId xmlns:a16="http://schemas.microsoft.com/office/drawing/2014/main" id="{524547D8-930A-B1CB-8EA6-A2E4162C2D31}"/>
              </a:ext>
            </a:extLst>
          </p:cNvPr>
          <p:cNvSpPr txBox="1"/>
          <p:nvPr/>
        </p:nvSpPr>
        <p:spPr>
          <a:xfrm>
            <a:off x="307494" y="1719190"/>
            <a:ext cx="6557432" cy="4198705"/>
          </a:xfrm>
          <a:prstGeom prst="rect">
            <a:avLst/>
          </a:prstGeom>
        </p:spPr>
        <p:txBody>
          <a:bodyPr vert="horz" lIns="91440" tIns="45720" rIns="91440" bIns="45720" rtlCol="0" anchor="ctr">
            <a:normAutofit/>
          </a:bodyPr>
          <a:lstStyle/>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For voters with disabilities or voters who cannot read or write the English language.</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Must be completed every time a voter receives assistance in making their ballot.</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Voter must attest that they are unable to mark their ballot without assistance and must name the person providing assistance.</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Person providing assistance must attest that they will mark the ballot according to the voter’s wishes and will not attempt to influence the voter’s choice of candidates. </a:t>
            </a:r>
          </a:p>
          <a:p>
            <a:pPr marL="285750" indent="-285750">
              <a:lnSpc>
                <a:spcPct val="90000"/>
              </a:lnSpc>
              <a:spcBef>
                <a:spcPts val="1000"/>
              </a:spcBef>
              <a:buClr>
                <a:schemeClr val="tx1">
                  <a:lumMod val="90000"/>
                  <a:lumOff val="10000"/>
                </a:schemeClr>
              </a:buClr>
              <a:buFont typeface="Arial" panose="020B0604020202020204" pitchFamily="34" charset="0"/>
              <a:buChar char="•"/>
            </a:pPr>
            <a:r>
              <a:rPr lang="en-US" dirty="0">
                <a:solidFill>
                  <a:schemeClr val="tx2"/>
                </a:solidFill>
              </a:rPr>
              <a:t>Affidavit of assistance gets spindled behind voter’s application to vote. </a:t>
            </a:r>
          </a:p>
        </p:txBody>
      </p:sp>
      <p:pic>
        <p:nvPicPr>
          <p:cNvPr id="2050" name="Picture 2" descr="B-2_Page_1">
            <a:extLst>
              <a:ext uri="{FF2B5EF4-FFF2-40B4-BE49-F238E27FC236}">
                <a16:creationId xmlns:a16="http://schemas.microsoft.com/office/drawing/2014/main" id="{95B79B18-E64E-34EF-BFCE-82A8E94CAC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4579" y="791939"/>
            <a:ext cx="3678699" cy="5274122"/>
          </a:xfrm>
          <a:prstGeom prst="rect">
            <a:avLst/>
          </a:prstGeom>
          <a:solidFill>
            <a:srgbClr val="FFFFFF"/>
          </a:solidFill>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48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CCE5DA-3A97-74D7-AEBB-A8EF95B42CE1}"/>
              </a:ext>
            </a:extLst>
          </p:cNvPr>
          <p:cNvSpPr/>
          <p:nvPr/>
        </p:nvSpPr>
        <p:spPr>
          <a:xfrm>
            <a:off x="730149" y="851466"/>
            <a:ext cx="10731701" cy="943848"/>
          </a:xfrm>
          <a:prstGeom prst="rect">
            <a:avLst/>
          </a:prstGeom>
          <a:noFill/>
        </p:spPr>
        <p:txBody>
          <a:bodyPr spcFirstLastPara="1" wrap="none" lIns="121920" tIns="60960" rIns="121920" bIns="60960" numCol="1">
            <a:prstTxWarp prst="textArchUp">
              <a:avLst/>
            </a:prstTxWarp>
            <a:spAutoFit/>
          </a:bodyPr>
          <a:lstStyle/>
          <a:p>
            <a:pPr algn="ctr"/>
            <a:r>
              <a:rPr lang="en-US" sz="5333" b="1" u="sng">
                <a:ln w="22225">
                  <a:solidFill>
                    <a:schemeClr val="accent2"/>
                  </a:solidFill>
                  <a:prstDash val="solid"/>
                </a:ln>
                <a:solidFill>
                  <a:schemeClr val="accent2">
                    <a:lumMod val="40000"/>
                    <a:lumOff val="60000"/>
                  </a:schemeClr>
                </a:solidFill>
              </a:rPr>
              <a:t>Who can and can’t give assistance?</a:t>
            </a:r>
          </a:p>
        </p:txBody>
      </p:sp>
      <p:sp>
        <p:nvSpPr>
          <p:cNvPr id="9" name="TextBox 8">
            <a:extLst>
              <a:ext uri="{FF2B5EF4-FFF2-40B4-BE49-F238E27FC236}">
                <a16:creationId xmlns:a16="http://schemas.microsoft.com/office/drawing/2014/main" id="{454E2941-50D8-7A8B-FF15-595D45D1C848}"/>
              </a:ext>
            </a:extLst>
          </p:cNvPr>
          <p:cNvSpPr txBox="1"/>
          <p:nvPr/>
        </p:nvSpPr>
        <p:spPr>
          <a:xfrm>
            <a:off x="955696" y="1951090"/>
            <a:ext cx="4570461" cy="3536481"/>
          </a:xfrm>
          <a:prstGeom prst="rect">
            <a:avLst/>
          </a:prstGeom>
          <a:solidFill>
            <a:schemeClr val="bg2">
              <a:lumMod val="60000"/>
              <a:lumOff val="40000"/>
            </a:schemeClr>
          </a:solidFill>
        </p:spPr>
        <p:txBody>
          <a:bodyPr wrap="square" lIns="91440" tIns="45720" rIns="91440" bIns="45720" rtlCol="0" anchor="t">
            <a:spAutoFit/>
          </a:bodyPr>
          <a:lstStyle/>
          <a:p>
            <a:pPr algn="ctr"/>
            <a:r>
              <a:rPr lang="en-US" sz="2400" dirty="0">
                <a:solidFill>
                  <a:schemeClr val="accent5"/>
                </a:solidFill>
                <a:latin typeface="Neue Haas Grotesk Text Pro"/>
              </a:rPr>
              <a:t>Who </a:t>
            </a:r>
            <a:r>
              <a:rPr lang="en-US" sz="2400" u="sng" dirty="0">
                <a:solidFill>
                  <a:schemeClr val="accent5"/>
                </a:solidFill>
                <a:latin typeface="Neue Haas Grotesk Text Pro"/>
              </a:rPr>
              <a:t>CAN </a:t>
            </a:r>
            <a:r>
              <a:rPr lang="en-US" sz="2400" dirty="0">
                <a:solidFill>
                  <a:schemeClr val="accent5"/>
                </a:solidFill>
                <a:latin typeface="Neue Haas Grotesk Text Pro"/>
              </a:rPr>
              <a:t>Give Assistance:</a:t>
            </a:r>
          </a:p>
          <a:p>
            <a:endParaRPr lang="en-US" sz="2400" dirty="0">
              <a:solidFill>
                <a:schemeClr val="tx2"/>
              </a:solidFill>
              <a:latin typeface="Neue Haas Grotesk Text Pro"/>
            </a:endParaRP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Friend </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Relative </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Two Election Judges </a:t>
            </a:r>
          </a:p>
          <a:p>
            <a:pPr>
              <a:lnSpc>
                <a:spcPct val="150000"/>
              </a:lnSpc>
              <a:buClr>
                <a:schemeClr val="tx1">
                  <a:lumMod val="90000"/>
                  <a:lumOff val="10000"/>
                </a:schemeClr>
              </a:buClr>
            </a:pPr>
            <a:r>
              <a:rPr lang="en-US" sz="2400" dirty="0">
                <a:solidFill>
                  <a:schemeClr val="tx2"/>
                </a:solidFill>
                <a:latin typeface="Neue Haas Grotesk Text Pro"/>
              </a:rPr>
              <a:t>(one from each political party)</a:t>
            </a:r>
          </a:p>
          <a:p>
            <a:pPr marL="380365" indent="-380365">
              <a:lnSpc>
                <a:spcPct val="150000"/>
              </a:lnSpc>
              <a:buClr>
                <a:schemeClr val="bg1"/>
              </a:buClr>
              <a:buFont typeface="Wingdings" panose="05000000000000000000" pitchFamily="2" charset="2"/>
              <a:buChar char="ü"/>
            </a:pPr>
            <a:endParaRPr lang="en-US" sz="2400" dirty="0">
              <a:solidFill>
                <a:schemeClr val="bg1"/>
              </a:solidFill>
            </a:endParaRPr>
          </a:p>
        </p:txBody>
      </p:sp>
      <p:sp>
        <p:nvSpPr>
          <p:cNvPr id="10" name="TextBox 9">
            <a:extLst>
              <a:ext uri="{FF2B5EF4-FFF2-40B4-BE49-F238E27FC236}">
                <a16:creationId xmlns:a16="http://schemas.microsoft.com/office/drawing/2014/main" id="{493FEDE5-3B9E-B555-463F-88441D7571F9}"/>
              </a:ext>
            </a:extLst>
          </p:cNvPr>
          <p:cNvSpPr txBox="1"/>
          <p:nvPr/>
        </p:nvSpPr>
        <p:spPr>
          <a:xfrm>
            <a:off x="6273104" y="1951089"/>
            <a:ext cx="5185452" cy="3543727"/>
          </a:xfrm>
          <a:prstGeom prst="rect">
            <a:avLst/>
          </a:prstGeom>
          <a:solidFill>
            <a:schemeClr val="bg2">
              <a:lumMod val="60000"/>
              <a:lumOff val="40000"/>
            </a:schemeClr>
          </a:solidFill>
        </p:spPr>
        <p:txBody>
          <a:bodyPr wrap="square" lIns="91440" tIns="45720" rIns="91440" bIns="45720" rtlCol="0" anchor="t">
            <a:spAutoFit/>
          </a:bodyPr>
          <a:lstStyle/>
          <a:p>
            <a:pPr algn="ctr"/>
            <a:r>
              <a:rPr lang="en-US" sz="2400" dirty="0">
                <a:solidFill>
                  <a:schemeClr val="accent5"/>
                </a:solidFill>
                <a:latin typeface="Neue Haas Grotesk Text Pro"/>
              </a:rPr>
              <a:t>Who </a:t>
            </a:r>
            <a:r>
              <a:rPr lang="en-US" sz="2400" u="sng" dirty="0">
                <a:solidFill>
                  <a:schemeClr val="accent5"/>
                </a:solidFill>
                <a:latin typeface="Neue Haas Grotesk Text Pro"/>
              </a:rPr>
              <a:t>CAN’T</a:t>
            </a:r>
            <a:r>
              <a:rPr lang="en-US" sz="2400" dirty="0">
                <a:solidFill>
                  <a:schemeClr val="accent5"/>
                </a:solidFill>
                <a:latin typeface="Neue Haas Grotesk Text Pro"/>
              </a:rPr>
              <a:t> Give Assistance</a:t>
            </a:r>
          </a:p>
          <a:p>
            <a:endParaRPr lang="en-US" sz="2400" dirty="0">
              <a:solidFill>
                <a:schemeClr val="tx2"/>
              </a:solidFill>
              <a:latin typeface="Neue Haas Grotesk Text Pro"/>
            </a:endParaRP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Voter’s Employer</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Agent of The Voter’s Employer</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Officer of The Voter’s Union</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2"/>
                </a:solidFill>
                <a:latin typeface="Neue Haas Grotesk Text Pro"/>
              </a:rPr>
              <a:t>Agent of The Voter’s Union</a:t>
            </a:r>
          </a:p>
          <a:p>
            <a:pPr marL="380365" indent="-380365">
              <a:lnSpc>
                <a:spcPct val="150000"/>
              </a:lnSpc>
              <a:buClr>
                <a:schemeClr val="bg1"/>
              </a:buClr>
              <a:buFont typeface="Wingdings" panose="05000000000000000000" pitchFamily="2" charset="2"/>
              <a:buChar char="ü"/>
            </a:pPr>
            <a:endParaRPr lang="en-US" sz="2400">
              <a:solidFill>
                <a:schemeClr val="bg1"/>
              </a:solidFill>
              <a:latin typeface="Be Vietnam"/>
            </a:endParaRPr>
          </a:p>
        </p:txBody>
      </p:sp>
      <p:sp>
        <p:nvSpPr>
          <p:cNvPr id="11" name="TextBox 10">
            <a:extLst>
              <a:ext uri="{FF2B5EF4-FFF2-40B4-BE49-F238E27FC236}">
                <a16:creationId xmlns:a16="http://schemas.microsoft.com/office/drawing/2014/main" id="{26C0DC5A-D5F9-8292-DF9B-53C491FD825C}"/>
              </a:ext>
            </a:extLst>
          </p:cNvPr>
          <p:cNvSpPr txBox="1"/>
          <p:nvPr/>
        </p:nvSpPr>
        <p:spPr>
          <a:xfrm>
            <a:off x="3114506" y="6070768"/>
            <a:ext cx="5730151" cy="502766"/>
          </a:xfrm>
          <a:prstGeom prst="rect">
            <a:avLst/>
          </a:prstGeom>
          <a:solidFill>
            <a:schemeClr val="accent2">
              <a:lumMod val="75000"/>
            </a:schemeClr>
          </a:solidFill>
        </p:spPr>
        <p:txBody>
          <a:bodyPr wrap="square" rtlCol="0">
            <a:spAutoFit/>
          </a:bodyPr>
          <a:lstStyle/>
          <a:p>
            <a:pPr algn="ctr"/>
            <a:r>
              <a:rPr lang="en-US" sz="2667" b="1">
                <a:solidFill>
                  <a:schemeClr val="bg1"/>
                </a:solidFill>
                <a:latin typeface="Be Vietnam"/>
              </a:rPr>
              <a:t>REMEMBER:FILL OUT AFFIDAVIT!</a:t>
            </a:r>
          </a:p>
        </p:txBody>
      </p:sp>
    </p:spTree>
    <p:extLst>
      <p:ext uri="{BB962C8B-B14F-4D97-AF65-F5344CB8AC3E}">
        <p14:creationId xmlns:p14="http://schemas.microsoft.com/office/powerpoint/2010/main" val="18962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7D831D-1F40-F2D6-BD67-B8ADD211C0FD}"/>
              </a:ext>
            </a:extLst>
          </p:cNvPr>
          <p:cNvSpPr txBox="1"/>
          <p:nvPr/>
        </p:nvSpPr>
        <p:spPr>
          <a:xfrm>
            <a:off x="2041114" y="2994622"/>
            <a:ext cx="8109772" cy="2644775"/>
          </a:xfrm>
          <a:prstGeom prst="rect">
            <a:avLst/>
          </a:prstGeom>
        </p:spPr>
        <p:txBody>
          <a:bodyPr vert="horz" lIns="91440" tIns="45720" rIns="91440" bIns="45720" rtlCol="0" anchor="t">
            <a:normAutofit lnSpcReduction="10000"/>
          </a:bodyPr>
          <a:lstStyle/>
          <a:p>
            <a:pPr algn="ctr">
              <a:spcAft>
                <a:spcPts val="600"/>
              </a:spcAft>
            </a:pPr>
            <a:r>
              <a:rPr lang="en-US" sz="2400" kern="1200" cap="all" baseline="0" dirty="0">
                <a:solidFill>
                  <a:schemeClr val="tx2"/>
                </a:solidFill>
                <a:latin typeface="+mn-lt"/>
                <a:ea typeface="+mn-ea"/>
                <a:cs typeface="+mn-cs"/>
              </a:rPr>
              <a:t>Election Judges play a vital role in the election process and are to be commended for helping to ensure the integrity of elections in Illinois. Training of election judges is crucial to the success of the election process. We thank all election judges for serving. </a:t>
            </a:r>
          </a:p>
        </p:txBody>
      </p:sp>
      <p:sp>
        <p:nvSpPr>
          <p:cNvPr id="4" name="TextBox 3">
            <a:extLst>
              <a:ext uri="{FF2B5EF4-FFF2-40B4-BE49-F238E27FC236}">
                <a16:creationId xmlns:a16="http://schemas.microsoft.com/office/drawing/2014/main" id="{B930703E-90F0-F0DB-EA92-80CCADA18454}"/>
              </a:ext>
            </a:extLst>
          </p:cNvPr>
          <p:cNvSpPr txBox="1"/>
          <p:nvPr/>
        </p:nvSpPr>
        <p:spPr>
          <a:xfrm>
            <a:off x="2854960" y="1209040"/>
            <a:ext cx="648207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chemeClr val="accent5"/>
                </a:solidFill>
              </a:rPr>
              <a:t>Thank You!!</a:t>
            </a:r>
            <a:endParaRPr lang="en-US" b="1">
              <a:solidFill>
                <a:schemeClr val="accent5"/>
              </a:solidFill>
            </a:endParaRPr>
          </a:p>
        </p:txBody>
      </p:sp>
    </p:spTree>
    <p:extLst>
      <p:ext uri="{BB962C8B-B14F-4D97-AF65-F5344CB8AC3E}">
        <p14:creationId xmlns:p14="http://schemas.microsoft.com/office/powerpoint/2010/main" val="2795511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BB35-53BA-12EE-7F52-3D151945B262}"/>
              </a:ext>
            </a:extLst>
          </p:cNvPr>
          <p:cNvSpPr>
            <a:spLocks noGrp="1"/>
          </p:cNvSpPr>
          <p:nvPr>
            <p:ph type="title"/>
          </p:nvPr>
        </p:nvSpPr>
        <p:spPr>
          <a:xfrm>
            <a:off x="522817" y="522817"/>
            <a:ext cx="7534656" cy="872836"/>
          </a:xfrm>
        </p:spPr>
        <p:txBody>
          <a:bodyPr vert="horz" lIns="91440" tIns="45720" rIns="91440" bIns="45720" rtlCol="0" anchor="b" anchorCtr="0">
            <a:noAutofit/>
          </a:bodyPr>
          <a:lstStyle/>
          <a:p>
            <a:r>
              <a:rPr lang="en-US" sz="6000" b="1" u="sng" kern="1200" dirty="0">
                <a:solidFill>
                  <a:schemeClr val="accent5"/>
                </a:solidFill>
                <a:latin typeface="+mj-lt"/>
                <a:ea typeface="+mj-ea"/>
                <a:cs typeface="+mj-cs"/>
              </a:rPr>
              <a:t>Curbside Voting</a:t>
            </a:r>
          </a:p>
        </p:txBody>
      </p:sp>
      <p:sp>
        <p:nvSpPr>
          <p:cNvPr id="3" name="TextBox 2">
            <a:extLst>
              <a:ext uri="{FF2B5EF4-FFF2-40B4-BE49-F238E27FC236}">
                <a16:creationId xmlns:a16="http://schemas.microsoft.com/office/drawing/2014/main" id="{E5C282CA-B234-2EA3-EF13-76674A8EBB16}"/>
              </a:ext>
            </a:extLst>
          </p:cNvPr>
          <p:cNvSpPr txBox="1"/>
          <p:nvPr/>
        </p:nvSpPr>
        <p:spPr>
          <a:xfrm>
            <a:off x="131233" y="2049695"/>
            <a:ext cx="11937807" cy="4486571"/>
          </a:xfrm>
          <a:prstGeom prst="rect">
            <a:avLst/>
          </a:prstGeom>
        </p:spPr>
        <p:txBody>
          <a:bodyPr vert="horz" lIns="91440" tIns="45720" rIns="91440" bIns="45720" rtlCol="0" anchor="t">
            <a:noAutofit/>
          </a:bodyPr>
          <a:lstStyle/>
          <a:p>
            <a:pPr>
              <a:lnSpc>
                <a:spcPct val="90000"/>
              </a:lnSpc>
              <a:spcBef>
                <a:spcPts val="1000"/>
              </a:spcBef>
              <a:buClr>
                <a:schemeClr val="tx1">
                  <a:lumMod val="90000"/>
                  <a:lumOff val="10000"/>
                </a:schemeClr>
              </a:buClr>
            </a:pPr>
            <a:r>
              <a:rPr lang="en-US" sz="2400" dirty="0">
                <a:solidFill>
                  <a:schemeClr val="tx2"/>
                </a:solidFill>
              </a:rPr>
              <a:t>Voter should notify the election authority the day before.</a:t>
            </a:r>
          </a:p>
          <a:p>
            <a:pPr>
              <a:lnSpc>
                <a:spcPct val="90000"/>
              </a:lnSpc>
              <a:spcBef>
                <a:spcPts val="1000"/>
              </a:spcBef>
              <a:buClr>
                <a:schemeClr val="tx1">
                  <a:lumMod val="90000"/>
                  <a:lumOff val="10000"/>
                </a:schemeClr>
              </a:buClr>
            </a:pPr>
            <a:r>
              <a:rPr lang="en-US" sz="2400" dirty="0">
                <a:solidFill>
                  <a:schemeClr val="tx2"/>
                </a:solidFill>
              </a:rPr>
              <a:t>Two election judges ( one from each party)</a:t>
            </a:r>
          </a:p>
          <a:p>
            <a:pPr>
              <a:lnSpc>
                <a:spcPct val="90000"/>
              </a:lnSpc>
              <a:spcBef>
                <a:spcPts val="1000"/>
              </a:spcBef>
              <a:buClr>
                <a:schemeClr val="tx1">
                  <a:lumMod val="90000"/>
                  <a:lumOff val="10000"/>
                </a:schemeClr>
              </a:buClr>
            </a:pPr>
            <a:r>
              <a:rPr lang="en-US" sz="2400" dirty="0">
                <a:solidFill>
                  <a:schemeClr val="tx2"/>
                </a:solidFill>
              </a:rPr>
              <a:t>Complete the process if voter was in polling place:</a:t>
            </a:r>
          </a:p>
          <a:p>
            <a:pPr marL="0" lvl="7">
              <a:lnSpc>
                <a:spcPct val="90000"/>
              </a:lnSpc>
              <a:spcBef>
                <a:spcPts val="1000"/>
              </a:spcBef>
              <a:buClr>
                <a:schemeClr val="tx1">
                  <a:lumMod val="90000"/>
                  <a:lumOff val="10000"/>
                </a:schemeClr>
              </a:buClr>
            </a:pPr>
            <a:r>
              <a:rPr lang="en-US" sz="2400" dirty="0">
                <a:solidFill>
                  <a:schemeClr val="tx2"/>
                </a:solidFill>
              </a:rPr>
              <a:t>	I. Voter completes application</a:t>
            </a:r>
          </a:p>
          <a:p>
            <a:pPr marL="0" lvl="7">
              <a:lnSpc>
                <a:spcPct val="90000"/>
              </a:lnSpc>
              <a:spcBef>
                <a:spcPts val="1000"/>
              </a:spcBef>
              <a:buClr>
                <a:schemeClr val="tx1">
                  <a:lumMod val="90000"/>
                  <a:lumOff val="10000"/>
                </a:schemeClr>
              </a:buClr>
            </a:pPr>
            <a:r>
              <a:rPr lang="en-US" sz="2400" dirty="0">
                <a:solidFill>
                  <a:schemeClr val="tx2"/>
                </a:solidFill>
              </a:rPr>
              <a:t>	II. Judges do the verification</a:t>
            </a:r>
          </a:p>
          <a:p>
            <a:pPr marL="0" lvl="7">
              <a:lnSpc>
                <a:spcPct val="90000"/>
              </a:lnSpc>
              <a:spcBef>
                <a:spcPts val="1000"/>
              </a:spcBef>
              <a:buClr>
                <a:schemeClr val="tx1">
                  <a:lumMod val="90000"/>
                  <a:lumOff val="10000"/>
                </a:schemeClr>
              </a:buClr>
            </a:pPr>
            <a:r>
              <a:rPr lang="en-US" sz="2400" dirty="0">
                <a:solidFill>
                  <a:schemeClr val="tx2"/>
                </a:solidFill>
              </a:rPr>
              <a:t>	III. Two judges deliver the ballot out with secrecy sleeve</a:t>
            </a:r>
          </a:p>
          <a:p>
            <a:pPr marL="0" lvl="7">
              <a:lnSpc>
                <a:spcPct val="90000"/>
              </a:lnSpc>
              <a:spcBef>
                <a:spcPts val="1000"/>
              </a:spcBef>
              <a:buClr>
                <a:schemeClr val="tx1">
                  <a:lumMod val="90000"/>
                  <a:lumOff val="10000"/>
                </a:schemeClr>
              </a:buClr>
            </a:pPr>
            <a:r>
              <a:rPr lang="en-US" sz="2400" dirty="0">
                <a:solidFill>
                  <a:schemeClr val="tx2"/>
                </a:solidFill>
              </a:rPr>
              <a:t>	IV. Voter will vote in secrecy</a:t>
            </a:r>
          </a:p>
          <a:p>
            <a:pPr marL="0" lvl="7">
              <a:lnSpc>
                <a:spcPct val="90000"/>
              </a:lnSpc>
              <a:spcBef>
                <a:spcPts val="1000"/>
              </a:spcBef>
              <a:buClr>
                <a:schemeClr val="tx1">
                  <a:lumMod val="90000"/>
                  <a:lumOff val="10000"/>
                </a:schemeClr>
              </a:buClr>
            </a:pPr>
            <a:r>
              <a:rPr lang="en-US" sz="2400" dirty="0">
                <a:solidFill>
                  <a:schemeClr val="tx2"/>
                </a:solidFill>
              </a:rPr>
              <a:t>	V. Two judges will bring the ballot back inside and insert into the tabulator</a:t>
            </a:r>
          </a:p>
          <a:p>
            <a:pPr marL="0" lvl="7">
              <a:lnSpc>
                <a:spcPct val="90000"/>
              </a:lnSpc>
              <a:spcBef>
                <a:spcPts val="1000"/>
              </a:spcBef>
              <a:buClr>
                <a:schemeClr val="tx1">
                  <a:lumMod val="90000"/>
                  <a:lumOff val="10000"/>
                </a:schemeClr>
              </a:buClr>
            </a:pPr>
            <a:r>
              <a:rPr lang="en-US" sz="2400" dirty="0">
                <a:solidFill>
                  <a:schemeClr val="tx2"/>
                </a:solidFill>
              </a:rPr>
              <a:t>	VI. Let the voter know their ballot has been counted</a:t>
            </a:r>
          </a:p>
          <a:p>
            <a:pPr marL="0" lvl="7">
              <a:lnSpc>
                <a:spcPct val="90000"/>
              </a:lnSpc>
              <a:spcBef>
                <a:spcPts val="1000"/>
              </a:spcBef>
              <a:buClr>
                <a:schemeClr val="tx1">
                  <a:lumMod val="90000"/>
                  <a:lumOff val="10000"/>
                </a:schemeClr>
              </a:buClr>
            </a:pPr>
            <a:endParaRPr lang="en-US" sz="1700"/>
          </a:p>
        </p:txBody>
      </p:sp>
      <p:pic>
        <p:nvPicPr>
          <p:cNvPr id="5" name="Graphic 4" descr="Car with solid fill">
            <a:extLst>
              <a:ext uri="{FF2B5EF4-FFF2-40B4-BE49-F238E27FC236}">
                <a16:creationId xmlns:a16="http://schemas.microsoft.com/office/drawing/2014/main" id="{EF9B2938-9D2D-7B1F-4345-B0294A9ED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8875" y="1216000"/>
            <a:ext cx="4060345" cy="4039178"/>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ln>
            <a:noFill/>
          </a:ln>
        </p:spPr>
      </p:pic>
    </p:spTree>
    <p:extLst>
      <p:ext uri="{BB962C8B-B14F-4D97-AF65-F5344CB8AC3E}">
        <p14:creationId xmlns:p14="http://schemas.microsoft.com/office/powerpoint/2010/main" val="1497536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B0420-E948-A906-66FB-0C833C0BBB85}"/>
              </a:ext>
            </a:extLst>
          </p:cNvPr>
          <p:cNvSpPr>
            <a:spLocks noGrp="1"/>
          </p:cNvSpPr>
          <p:nvPr>
            <p:ph type="title"/>
          </p:nvPr>
        </p:nvSpPr>
        <p:spPr>
          <a:xfrm>
            <a:off x="88469" y="199042"/>
            <a:ext cx="9249156" cy="914400"/>
          </a:xfrm>
        </p:spPr>
        <p:txBody>
          <a:bodyPr anchor="b">
            <a:noAutofit/>
          </a:bodyPr>
          <a:lstStyle/>
          <a:p>
            <a:r>
              <a:rPr lang="en-US" sz="6000" u="sng" dirty="0">
                <a:solidFill>
                  <a:schemeClr val="accent5"/>
                </a:solidFill>
              </a:rPr>
              <a:t>Tabulator Troubles….</a:t>
            </a:r>
          </a:p>
        </p:txBody>
      </p:sp>
      <p:sp>
        <p:nvSpPr>
          <p:cNvPr id="5" name="Text Placeholder 4">
            <a:extLst>
              <a:ext uri="{FF2B5EF4-FFF2-40B4-BE49-F238E27FC236}">
                <a16:creationId xmlns:a16="http://schemas.microsoft.com/office/drawing/2014/main" id="{7F1030EE-5137-4058-04DE-380E6AFAB860}"/>
              </a:ext>
            </a:extLst>
          </p:cNvPr>
          <p:cNvSpPr>
            <a:spLocks noGrp="1"/>
          </p:cNvSpPr>
          <p:nvPr>
            <p:ph sz="quarter" idx="12"/>
          </p:nvPr>
        </p:nvSpPr>
        <p:spPr>
          <a:xfrm>
            <a:off x="-4618" y="1111659"/>
            <a:ext cx="8415550" cy="5546336"/>
          </a:xfrm>
        </p:spPr>
        <p:txBody>
          <a:bodyPr vert="horz" lIns="91440" tIns="45720" rIns="91440" bIns="45720" rtlCol="0" anchor="t">
            <a:noAutofit/>
          </a:bodyPr>
          <a:lstStyle/>
          <a:p>
            <a:pPr marL="168910" indent="0" algn="ctr">
              <a:buNone/>
            </a:pPr>
            <a:r>
              <a:rPr lang="en-US" sz="2400" dirty="0">
                <a:solidFill>
                  <a:schemeClr val="tx2"/>
                </a:solidFill>
              </a:rPr>
              <a:t>What should you do when the tabulator breaks down or the power goes out?</a:t>
            </a:r>
            <a:endParaRPr lang="en-US"/>
          </a:p>
          <a:p>
            <a:pPr marL="168910" algn="ctr">
              <a:buClr>
                <a:schemeClr val="tx1"/>
              </a:buClr>
            </a:pPr>
            <a:r>
              <a:rPr lang="en-US" sz="3600" b="1" u="sng" dirty="0">
                <a:solidFill>
                  <a:schemeClr val="accent5"/>
                </a:solidFill>
              </a:rPr>
              <a:t>CALL THE ELECTION AUTHORITY AND USE THE AUXILIARY BIN</a:t>
            </a:r>
          </a:p>
          <a:p>
            <a:pPr marL="342900" indent="-342900">
              <a:buClr>
                <a:schemeClr val="tx1"/>
              </a:buClr>
              <a:buFont typeface="Arial" panose="020B0604020202020204" pitchFamily="34" charset="0"/>
              <a:buChar char="•"/>
            </a:pPr>
            <a:r>
              <a:rPr lang="en-US" sz="2400" dirty="0">
                <a:solidFill>
                  <a:schemeClr val="tx2"/>
                </a:solidFill>
              </a:rPr>
              <a:t>Clip the security tag and log the number. </a:t>
            </a:r>
          </a:p>
          <a:p>
            <a:pPr marL="342900" indent="-342900">
              <a:buClr>
                <a:schemeClr val="tx1"/>
              </a:buClr>
              <a:buFont typeface="Arial" panose="020B0604020202020204" pitchFamily="34" charset="0"/>
              <a:buChar char="•"/>
            </a:pPr>
            <a:r>
              <a:rPr lang="en-US" sz="2400" dirty="0">
                <a:solidFill>
                  <a:schemeClr val="tx2"/>
                </a:solidFill>
              </a:rPr>
              <a:t>Voting should never stop.</a:t>
            </a:r>
          </a:p>
          <a:p>
            <a:pPr marL="342900" indent="-342900">
              <a:buClr>
                <a:schemeClr val="tx1"/>
              </a:buClr>
              <a:buFont typeface="Arial" panose="020B0604020202020204" pitchFamily="34" charset="0"/>
              <a:buChar char="•"/>
            </a:pPr>
            <a:r>
              <a:rPr lang="en-US" sz="2400" dirty="0">
                <a:solidFill>
                  <a:schemeClr val="tx2"/>
                </a:solidFill>
              </a:rPr>
              <a:t>Lock bin when tabulator is working again with the proper tag.</a:t>
            </a:r>
          </a:p>
          <a:p>
            <a:pPr marL="342900" indent="-342900">
              <a:buClr>
                <a:schemeClr val="tx1"/>
              </a:buClr>
              <a:buFont typeface="Arial" panose="020B0604020202020204" pitchFamily="34" charset="0"/>
              <a:buChar char="•"/>
            </a:pPr>
            <a:r>
              <a:rPr lang="en-US" sz="2400" dirty="0">
                <a:solidFill>
                  <a:schemeClr val="tx2"/>
                </a:solidFill>
              </a:rPr>
              <a:t>After the polls close, then remove ballots from the Auxiliary/Emergency Bin and process through tabulator. </a:t>
            </a:r>
          </a:p>
        </p:txBody>
      </p:sp>
      <p:pic>
        <p:nvPicPr>
          <p:cNvPr id="3074" name="Picture 2">
            <a:extLst>
              <a:ext uri="{FF2B5EF4-FFF2-40B4-BE49-F238E27FC236}">
                <a16:creationId xmlns:a16="http://schemas.microsoft.com/office/drawing/2014/main" id="{F590F3AA-E4D8-15D5-A701-61E2AAA42BE5}"/>
              </a:ext>
            </a:extLst>
          </p:cNvPr>
          <p:cNvPicPr>
            <a:picLocks noChangeAspect="1" noChangeArrowheads="1"/>
          </p:cNvPicPr>
          <p:nvPr/>
        </p:nvPicPr>
        <p:blipFill>
          <a:blip r:embed="rId2"/>
          <a:srcRect l="26662" r="26662"/>
          <a:stretch/>
        </p:blipFill>
        <p:spPr bwMode="auto">
          <a:xfrm>
            <a:off x="8109958" y="0"/>
            <a:ext cx="4081512" cy="6480943"/>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rgbClr val="FFFFFF"/>
          </a:solidFill>
          <a:ln>
            <a:noFill/>
          </a:ln>
          <a:effectLst>
            <a:outerShdw blurRad="254000" algn="tl" rotWithShape="0">
              <a:srgbClr val="000000">
                <a:alpha val="43000"/>
              </a:srgbClr>
            </a:outerShdw>
          </a:effectLst>
        </p:spPr>
      </p:pic>
    </p:spTree>
    <p:extLst>
      <p:ext uri="{BB962C8B-B14F-4D97-AF65-F5344CB8AC3E}">
        <p14:creationId xmlns:p14="http://schemas.microsoft.com/office/powerpoint/2010/main" val="3003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75AE-8737-3864-13B5-941158BEAB33}"/>
              </a:ext>
            </a:extLst>
          </p:cNvPr>
          <p:cNvSpPr>
            <a:spLocks noGrp="1"/>
          </p:cNvSpPr>
          <p:nvPr>
            <p:ph type="title"/>
          </p:nvPr>
        </p:nvSpPr>
        <p:spPr>
          <a:xfrm>
            <a:off x="5827204" y="-4433"/>
            <a:ext cx="5449824" cy="3538728"/>
          </a:xfrm>
        </p:spPr>
        <p:txBody>
          <a:bodyPr anchor="b">
            <a:normAutofit/>
          </a:bodyPr>
          <a:lstStyle/>
          <a:p>
            <a:r>
              <a:rPr lang="en-US" sz="6000" b="1" u="sng" dirty="0">
                <a:solidFill>
                  <a:schemeClr val="accent5"/>
                </a:solidFill>
              </a:rPr>
              <a:t>At 6:30 PM…</a:t>
            </a:r>
          </a:p>
        </p:txBody>
      </p:sp>
      <p:sp>
        <p:nvSpPr>
          <p:cNvPr id="3" name="Subtitle 2">
            <a:extLst>
              <a:ext uri="{FF2B5EF4-FFF2-40B4-BE49-F238E27FC236}">
                <a16:creationId xmlns:a16="http://schemas.microsoft.com/office/drawing/2014/main" id="{C1BE7740-B68E-832F-DDA2-345E453FE584}"/>
              </a:ext>
            </a:extLst>
          </p:cNvPr>
          <p:cNvSpPr>
            <a:spLocks noGrp="1"/>
          </p:cNvSpPr>
          <p:nvPr>
            <p:ph idx="10"/>
          </p:nvPr>
        </p:nvSpPr>
        <p:spPr>
          <a:xfrm>
            <a:off x="5827204" y="3528140"/>
            <a:ext cx="5672074" cy="2412576"/>
          </a:xfrm>
          <a:solidFill>
            <a:schemeClr val="bg2"/>
          </a:solidFill>
        </p:spPr>
        <p:txBody>
          <a:bodyPr vert="horz" lIns="91440" tIns="45720" rIns="91440" bIns="45720" rtlCol="0" anchor="t">
            <a:noAutofit/>
          </a:bodyPr>
          <a:lstStyle/>
          <a:p>
            <a:pPr>
              <a:buClr>
                <a:schemeClr val="tx1">
                  <a:lumMod val="90000"/>
                  <a:lumOff val="10000"/>
                </a:schemeClr>
              </a:buClr>
              <a:buFont typeface="Arial" panose="020B0604020202020204" pitchFamily="34" charset="0"/>
              <a:buChar char="•"/>
            </a:pPr>
            <a:r>
              <a:rPr lang="en-US" dirty="0">
                <a:solidFill>
                  <a:schemeClr val="tx2"/>
                </a:solidFill>
              </a:rPr>
              <a:t>Announce the polls will close in one-half hour.</a:t>
            </a:r>
          </a:p>
          <a:p>
            <a:pPr>
              <a:buClr>
                <a:schemeClr val="tx1">
                  <a:lumMod val="90000"/>
                  <a:lumOff val="10000"/>
                </a:schemeClr>
              </a:buClr>
              <a:buFont typeface="Arial" panose="020B0604020202020204" pitchFamily="34" charset="0"/>
              <a:buChar char="•"/>
            </a:pPr>
            <a:r>
              <a:rPr lang="en-US" dirty="0">
                <a:solidFill>
                  <a:schemeClr val="tx2"/>
                </a:solidFill>
              </a:rPr>
              <a:t>Don’t forget to vote if you are in your voting precinct! </a:t>
            </a:r>
          </a:p>
        </p:txBody>
      </p:sp>
      <p:pic>
        <p:nvPicPr>
          <p:cNvPr id="5" name="Graphic 4" descr="Clock with solid fill">
            <a:extLst>
              <a:ext uri="{FF2B5EF4-FFF2-40B4-BE49-F238E27FC236}">
                <a16:creationId xmlns:a16="http://schemas.microsoft.com/office/drawing/2014/main" id="{B05E17B1-73AD-9F76-4755-710970BD58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036823"/>
            <a:ext cx="5046134" cy="5046134"/>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p:spPr>
      </p:pic>
    </p:spTree>
    <p:extLst>
      <p:ext uri="{BB962C8B-B14F-4D97-AF65-F5344CB8AC3E}">
        <p14:creationId xmlns:p14="http://schemas.microsoft.com/office/powerpoint/2010/main" val="666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3CB5-2703-BB4B-7F10-12C99E5409C8}"/>
              </a:ext>
            </a:extLst>
          </p:cNvPr>
          <p:cNvSpPr>
            <a:spLocks noGrp="1"/>
          </p:cNvSpPr>
          <p:nvPr>
            <p:ph type="title"/>
          </p:nvPr>
        </p:nvSpPr>
        <p:spPr>
          <a:xfrm>
            <a:off x="309612" y="1259609"/>
            <a:ext cx="10360152" cy="914400"/>
          </a:xfrm>
        </p:spPr>
        <p:txBody>
          <a:bodyPr anchor="b">
            <a:normAutofit/>
          </a:bodyPr>
          <a:lstStyle/>
          <a:p>
            <a:r>
              <a:rPr lang="en-US" sz="6000" b="1" u="sng" dirty="0">
                <a:solidFill>
                  <a:schemeClr val="accent5"/>
                </a:solidFill>
              </a:rPr>
              <a:t>At 7:00 PM…</a:t>
            </a:r>
          </a:p>
        </p:txBody>
      </p:sp>
      <p:sp>
        <p:nvSpPr>
          <p:cNvPr id="3" name="Subtitle 2">
            <a:extLst>
              <a:ext uri="{FF2B5EF4-FFF2-40B4-BE49-F238E27FC236}">
                <a16:creationId xmlns:a16="http://schemas.microsoft.com/office/drawing/2014/main" id="{F42B6EA0-CA17-0651-3F3E-87CED0328B1A}"/>
              </a:ext>
            </a:extLst>
          </p:cNvPr>
          <p:cNvSpPr>
            <a:spLocks noGrp="1"/>
          </p:cNvSpPr>
          <p:nvPr>
            <p:ph sz="quarter" idx="11"/>
          </p:nvPr>
        </p:nvSpPr>
        <p:spPr>
          <a:xfrm>
            <a:off x="110067" y="1711029"/>
            <a:ext cx="7635536" cy="3877055"/>
          </a:xfrm>
        </p:spPr>
        <p:txBody>
          <a:bodyPr vert="horz" lIns="91440" tIns="45720" rIns="91440" bIns="45720" rtlCol="0" anchor="ctr">
            <a:normAutofit/>
          </a:bodyPr>
          <a:lstStyle/>
          <a:p>
            <a:pPr marL="626110" indent="-456565">
              <a:buClr>
                <a:schemeClr val="tx1">
                  <a:lumMod val="90000"/>
                  <a:lumOff val="10000"/>
                </a:schemeClr>
              </a:buClr>
              <a:buFont typeface="Arial" panose="020B0604020202020204" pitchFamily="34" charset="0"/>
              <a:buChar char="•"/>
            </a:pPr>
            <a:r>
              <a:rPr lang="en-US" sz="2400" dirty="0">
                <a:solidFill>
                  <a:schemeClr val="tx2"/>
                </a:solidFill>
              </a:rPr>
              <a:t>Announce out loud “Polls are Closed!”</a:t>
            </a:r>
          </a:p>
          <a:p>
            <a:pPr marL="626110" indent="-456565">
              <a:buClr>
                <a:schemeClr val="tx1">
                  <a:lumMod val="90000"/>
                  <a:lumOff val="10000"/>
                </a:schemeClr>
              </a:buClr>
              <a:buFont typeface="Arial" panose="020B0604020202020204" pitchFamily="34" charset="0"/>
              <a:buChar char="•"/>
            </a:pPr>
            <a:r>
              <a:rPr lang="en-US" sz="2400" dirty="0">
                <a:solidFill>
                  <a:schemeClr val="tx2"/>
                </a:solidFill>
              </a:rPr>
              <a:t>All voters in line at 7:00 PM are allowed to vote</a:t>
            </a:r>
          </a:p>
          <a:p>
            <a:pPr marL="626110" indent="-456565">
              <a:buClr>
                <a:schemeClr val="tx1">
                  <a:lumMod val="90000"/>
                  <a:lumOff val="10000"/>
                </a:schemeClr>
              </a:buClr>
              <a:buFont typeface="Arial" panose="020B0604020202020204" pitchFamily="34" charset="0"/>
              <a:buChar char="•"/>
            </a:pPr>
            <a:r>
              <a:rPr lang="en-US" sz="2400" dirty="0">
                <a:solidFill>
                  <a:schemeClr val="tx2"/>
                </a:solidFill>
              </a:rPr>
              <a:t>Close and lock door</a:t>
            </a:r>
          </a:p>
          <a:p>
            <a:pPr marL="626110" indent="-456565">
              <a:buClr>
                <a:schemeClr val="tx1">
                  <a:lumMod val="90000"/>
                  <a:lumOff val="10000"/>
                </a:schemeClr>
              </a:buClr>
              <a:buFont typeface="Arial" panose="020B0604020202020204" pitchFamily="34" charset="0"/>
              <a:buChar char="•"/>
            </a:pPr>
            <a:r>
              <a:rPr lang="en-US" sz="2400" dirty="0">
                <a:solidFill>
                  <a:schemeClr val="tx2"/>
                </a:solidFill>
              </a:rPr>
              <a:t>Remove polling place sign</a:t>
            </a:r>
          </a:p>
        </p:txBody>
      </p:sp>
      <p:pic>
        <p:nvPicPr>
          <p:cNvPr id="5" name="Graphic 4" descr="Door Closed with solid fill">
            <a:extLst>
              <a:ext uri="{FF2B5EF4-FFF2-40B4-BE49-F238E27FC236}">
                <a16:creationId xmlns:a16="http://schemas.microsoft.com/office/drawing/2014/main" id="{FC8383C7-611C-B47E-FDE6-CAA527BDD5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5466" y="1606889"/>
            <a:ext cx="3877055" cy="3877055"/>
          </a:xfrm>
          <a:prstGeom prst="rect">
            <a:avLst/>
          </a:prstGeom>
        </p:spPr>
      </p:pic>
    </p:spTree>
    <p:extLst>
      <p:ext uri="{BB962C8B-B14F-4D97-AF65-F5344CB8AC3E}">
        <p14:creationId xmlns:p14="http://schemas.microsoft.com/office/powerpoint/2010/main" val="216461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40555-E650-6CAE-D59F-D84E9551E9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8254B8-486A-40BA-957D-2DB34A34D714}"/>
              </a:ext>
            </a:extLst>
          </p:cNvPr>
          <p:cNvSpPr>
            <a:spLocks noGrp="1"/>
          </p:cNvSpPr>
          <p:nvPr>
            <p:ph type="ctrTitle"/>
          </p:nvPr>
        </p:nvSpPr>
        <p:spPr/>
        <p:txBody>
          <a:bodyPr/>
          <a:lstStyle/>
          <a:p>
            <a:pPr algn="ctr"/>
            <a:r>
              <a:rPr lang="en-US" sz="9600" b="1" dirty="0">
                <a:solidFill>
                  <a:schemeClr val="accent3"/>
                </a:solidFill>
              </a:rPr>
              <a:t>After the Polls Close</a:t>
            </a:r>
          </a:p>
        </p:txBody>
      </p:sp>
    </p:spTree>
    <p:extLst>
      <p:ext uri="{BB962C8B-B14F-4D97-AF65-F5344CB8AC3E}">
        <p14:creationId xmlns:p14="http://schemas.microsoft.com/office/powerpoint/2010/main" val="945056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1A75-BCB2-AF9A-3B53-C5E14CDC9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0BCEE-0362-925B-B20A-2882F703E970}"/>
              </a:ext>
            </a:extLst>
          </p:cNvPr>
          <p:cNvSpPr>
            <a:spLocks noGrp="1"/>
          </p:cNvSpPr>
          <p:nvPr>
            <p:ph type="title"/>
          </p:nvPr>
        </p:nvSpPr>
        <p:spPr>
          <a:xfrm>
            <a:off x="530859" y="717973"/>
            <a:ext cx="11143572" cy="914400"/>
          </a:xfrm>
        </p:spPr>
        <p:txBody>
          <a:bodyPr vert="horz" lIns="91440" tIns="45720" rIns="91440" bIns="45720" rtlCol="0" anchor="ctr" anchorCtr="0">
            <a:noAutofit/>
          </a:bodyPr>
          <a:lstStyle/>
          <a:p>
            <a:pPr algn="ctr"/>
            <a:r>
              <a:rPr lang="en-US" sz="6000" dirty="0">
                <a:solidFill>
                  <a:schemeClr val="accent2"/>
                </a:solidFill>
              </a:rPr>
              <a:t>Who is Authorized to Remain in the Polls?</a:t>
            </a:r>
            <a:endParaRPr lang="en-US"/>
          </a:p>
        </p:txBody>
      </p:sp>
      <p:graphicFrame>
        <p:nvGraphicFramePr>
          <p:cNvPr id="8" name="TextBox 2">
            <a:extLst>
              <a:ext uri="{FF2B5EF4-FFF2-40B4-BE49-F238E27FC236}">
                <a16:creationId xmlns:a16="http://schemas.microsoft.com/office/drawing/2014/main" id="{5F62939C-B182-E5F2-5BF8-6EDD67C817DC}"/>
              </a:ext>
            </a:extLst>
          </p:cNvPr>
          <p:cNvGraphicFramePr/>
          <p:nvPr>
            <p:extLst>
              <p:ext uri="{D42A27DB-BD31-4B8C-83A1-F6EECF244321}">
                <p14:modId xmlns:p14="http://schemas.microsoft.com/office/powerpoint/2010/main" val="3868743762"/>
              </p:ext>
            </p:extLst>
          </p:nvPr>
        </p:nvGraphicFramePr>
        <p:xfrm>
          <a:off x="1856316" y="2271945"/>
          <a:ext cx="8484108" cy="3356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172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AE0E-7F0F-9086-0DAB-3E15464AD75A}"/>
              </a:ext>
            </a:extLst>
          </p:cNvPr>
          <p:cNvSpPr>
            <a:spLocks noGrp="1"/>
          </p:cNvSpPr>
          <p:nvPr>
            <p:ph type="title"/>
          </p:nvPr>
        </p:nvSpPr>
        <p:spPr>
          <a:xfrm>
            <a:off x="57149" y="945573"/>
            <a:ext cx="7978902" cy="1305983"/>
          </a:xfrm>
        </p:spPr>
        <p:txBody>
          <a:bodyPr vert="horz" lIns="91440" tIns="45720" rIns="91440" bIns="45720" rtlCol="0" anchor="ctr" anchorCtr="0">
            <a:noAutofit/>
          </a:bodyPr>
          <a:lstStyle/>
          <a:p>
            <a:pPr algn="ctr"/>
            <a:r>
              <a:rPr lang="en-US" sz="6000" dirty="0">
                <a:solidFill>
                  <a:schemeClr val="accent5"/>
                </a:solidFill>
              </a:rPr>
              <a:t>Check the Auxiliary/ Emergency Bin</a:t>
            </a:r>
            <a:endParaRPr lang="en-US"/>
          </a:p>
        </p:txBody>
      </p:sp>
      <p:sp>
        <p:nvSpPr>
          <p:cNvPr id="4" name="Text Placeholder 3">
            <a:extLst>
              <a:ext uri="{FF2B5EF4-FFF2-40B4-BE49-F238E27FC236}">
                <a16:creationId xmlns:a16="http://schemas.microsoft.com/office/drawing/2014/main" id="{9324A23D-2B1C-4180-4337-CFDF7BB1BD42}"/>
              </a:ext>
            </a:extLst>
          </p:cNvPr>
          <p:cNvSpPr>
            <a:spLocks noGrp="1"/>
          </p:cNvSpPr>
          <p:nvPr>
            <p:ph sz="quarter" idx="12"/>
          </p:nvPr>
        </p:nvSpPr>
        <p:spPr>
          <a:xfrm>
            <a:off x="8039389" y="2398944"/>
            <a:ext cx="3912658" cy="2919730"/>
          </a:xfrm>
          <a:solidFill>
            <a:schemeClr val="bg2"/>
          </a:solidFill>
        </p:spPr>
        <p:txBody>
          <a:bodyPr vert="horz" lIns="91440" tIns="45720" rIns="91440" bIns="45720" rtlCol="0" anchor="t">
            <a:normAutofit/>
          </a:bodyPr>
          <a:lstStyle/>
          <a:p>
            <a:pPr marL="168910" indent="0" algn="ctr">
              <a:buNone/>
            </a:pPr>
            <a:r>
              <a:rPr lang="en-US" sz="2800" u="sng" dirty="0">
                <a:solidFill>
                  <a:schemeClr val="accent5"/>
                </a:solidFill>
              </a:rPr>
              <a:t>Before closing out the machine </a:t>
            </a:r>
          </a:p>
          <a:p>
            <a:pPr marL="342900" indent="-342900">
              <a:buFont typeface="Arial" panose="020B0604020202020204" pitchFamily="34" charset="0"/>
              <a:buChar char="•"/>
            </a:pPr>
            <a:r>
              <a:rPr lang="en-US" dirty="0">
                <a:solidFill>
                  <a:schemeClr val="tx2"/>
                </a:solidFill>
              </a:rPr>
              <a:t>Remove ballots from emergency bin</a:t>
            </a:r>
          </a:p>
          <a:p>
            <a:pPr marL="342900" indent="-342900">
              <a:buFont typeface="Arial" panose="020B0604020202020204" pitchFamily="34" charset="0"/>
              <a:buChar char="•"/>
            </a:pPr>
            <a:r>
              <a:rPr lang="en-US" dirty="0">
                <a:solidFill>
                  <a:schemeClr val="tx2"/>
                </a:solidFill>
              </a:rPr>
              <a:t>Insert ballots into tabulator</a:t>
            </a:r>
          </a:p>
        </p:txBody>
      </p:sp>
      <p:pic>
        <p:nvPicPr>
          <p:cNvPr id="6" name="Picture 5" descr="A black metal cabinet with open doors&#10;&#10;Description automatically generated">
            <a:extLst>
              <a:ext uri="{FF2B5EF4-FFF2-40B4-BE49-F238E27FC236}">
                <a16:creationId xmlns:a16="http://schemas.microsoft.com/office/drawing/2014/main" id="{4F258D1D-FBA9-9EC8-E12E-B17D7AB39248}"/>
              </a:ext>
            </a:extLst>
          </p:cNvPr>
          <p:cNvPicPr>
            <a:picLocks noChangeAspect="1"/>
          </p:cNvPicPr>
          <p:nvPr/>
        </p:nvPicPr>
        <p:blipFill>
          <a:blip r:embed="rId2"/>
          <a:srcRect b="14509"/>
          <a:stretch/>
        </p:blipFill>
        <p:spPr>
          <a:xfrm>
            <a:off x="766232" y="2568278"/>
            <a:ext cx="6729984" cy="3840480"/>
          </a:xfrm>
          <a:prstGeom prst="rect">
            <a:avLst/>
          </a:prstGeom>
          <a:noFill/>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6447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7983C-1F71-9089-1E57-A767F2A5C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1107F-E862-1FA8-C3BE-859FDC3CBD30}"/>
              </a:ext>
            </a:extLst>
          </p:cNvPr>
          <p:cNvSpPr>
            <a:spLocks noGrp="1"/>
          </p:cNvSpPr>
          <p:nvPr>
            <p:ph type="title"/>
          </p:nvPr>
        </p:nvSpPr>
        <p:spPr>
          <a:xfrm>
            <a:off x="1401234" y="2523067"/>
            <a:ext cx="6888818" cy="2071201"/>
          </a:xfrm>
        </p:spPr>
        <p:txBody>
          <a:bodyPr>
            <a:normAutofit/>
          </a:bodyPr>
          <a:lstStyle/>
          <a:p>
            <a:r>
              <a:rPr lang="en-US" sz="5400" b="1" dirty="0">
                <a:solidFill>
                  <a:schemeClr val="accent5"/>
                </a:solidFill>
              </a:rPr>
              <a:t>DS200</a:t>
            </a:r>
            <a:r>
              <a:rPr lang="en-US" sz="5400" dirty="0">
                <a:solidFill>
                  <a:schemeClr val="accent5"/>
                </a:solidFill>
              </a:rPr>
              <a:t> Shutdown:</a:t>
            </a:r>
            <a:br>
              <a:rPr lang="en-US" sz="5400" dirty="0">
                <a:solidFill>
                  <a:schemeClr val="accent5"/>
                </a:solidFill>
              </a:rPr>
            </a:br>
            <a:br>
              <a:rPr lang="en-US" sz="2500" dirty="0"/>
            </a:br>
            <a:r>
              <a:rPr lang="en-US" sz="2500" dirty="0">
                <a:solidFill>
                  <a:schemeClr val="accent6"/>
                </a:solidFill>
              </a:rPr>
              <a:t>Step-by-Step Instructions Will Be Provided</a:t>
            </a:r>
          </a:p>
        </p:txBody>
      </p:sp>
      <p:pic>
        <p:nvPicPr>
          <p:cNvPr id="9" name="Picture 8" descr="A black rectangular object with a silver handle&#10;&#10;Description automatically generated">
            <a:extLst>
              <a:ext uri="{FF2B5EF4-FFF2-40B4-BE49-F238E27FC236}">
                <a16:creationId xmlns:a16="http://schemas.microsoft.com/office/drawing/2014/main" id="{FFFF2C9D-EA4F-F1BC-7012-B112EE0324AB}"/>
              </a:ext>
            </a:extLst>
          </p:cNvPr>
          <p:cNvPicPr>
            <a:picLocks noChangeAspect="1"/>
          </p:cNvPicPr>
          <p:nvPr/>
        </p:nvPicPr>
        <p:blipFill>
          <a:blip r:embed="rId2"/>
          <a:stretch>
            <a:fillRect/>
          </a:stretch>
        </p:blipFill>
        <p:spPr>
          <a:xfrm>
            <a:off x="8445611" y="743090"/>
            <a:ext cx="3581212" cy="537181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3580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A4C066-B58D-7894-FDF2-D34A26225F35}"/>
              </a:ext>
            </a:extLst>
          </p:cNvPr>
          <p:cNvSpPr txBox="1"/>
          <p:nvPr/>
        </p:nvSpPr>
        <p:spPr>
          <a:xfrm>
            <a:off x="914400" y="914400"/>
            <a:ext cx="5641848" cy="502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2"/>
                </a:solidFill>
                <a:latin typeface="+mj-lt"/>
                <a:ea typeface="+mj-ea"/>
                <a:cs typeface="+mj-cs"/>
              </a:rPr>
              <a:t>Press the “Close Polls” button in the locked compartment</a:t>
            </a:r>
          </a:p>
          <a:p>
            <a:pPr>
              <a:lnSpc>
                <a:spcPct val="90000"/>
              </a:lnSpc>
              <a:spcBef>
                <a:spcPct val="0"/>
              </a:spcBef>
              <a:spcAft>
                <a:spcPts val="600"/>
              </a:spcAft>
            </a:pPr>
            <a:endParaRPr lang="en-US" sz="2800" b="1" kern="1200" dirty="0">
              <a:solidFill>
                <a:schemeClr val="tx2"/>
              </a:solidFill>
              <a:latin typeface="+mj-lt"/>
              <a:ea typeface="+mj-ea"/>
              <a:cs typeface="+mj-cs"/>
            </a:endParaRPr>
          </a:p>
          <a:p>
            <a:pPr>
              <a:lnSpc>
                <a:spcPct val="90000"/>
              </a:lnSpc>
              <a:spcBef>
                <a:spcPct val="0"/>
              </a:spcBef>
              <a:spcAft>
                <a:spcPts val="600"/>
              </a:spcAft>
            </a:pPr>
            <a:r>
              <a:rPr lang="en-US" sz="2800" b="1" kern="1200" dirty="0">
                <a:solidFill>
                  <a:schemeClr val="tx2"/>
                </a:solidFill>
                <a:latin typeface="+mj-lt"/>
                <a:ea typeface="+mj-ea"/>
                <a:cs typeface="+mj-cs"/>
              </a:rPr>
              <a:t>Press “Close Polls” on the screen</a:t>
            </a:r>
          </a:p>
        </p:txBody>
      </p:sp>
      <p:pic>
        <p:nvPicPr>
          <p:cNvPr id="4098" name="Picture 2">
            <a:extLst>
              <a:ext uri="{FF2B5EF4-FFF2-40B4-BE49-F238E27FC236}">
                <a16:creationId xmlns:a16="http://schemas.microsoft.com/office/drawing/2014/main" id="{1E5B7781-87D4-9BBC-7821-F7089F167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6" r="4323"/>
          <a:stretch/>
        </p:blipFill>
        <p:spPr bwMode="auto">
          <a:xfrm>
            <a:off x="7399189" y="914400"/>
            <a:ext cx="3867912" cy="5029200"/>
          </a:xfrm>
          <a:prstGeom prst="rect">
            <a:avLst/>
          </a:prstGeom>
          <a:solidFill>
            <a:srgbClr val="FFFFFF"/>
          </a:solidFill>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464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98B092-5846-8C45-8349-45E5377EF60C}"/>
              </a:ext>
            </a:extLst>
          </p:cNvPr>
          <p:cNvSpPr>
            <a:spLocks noGrp="1"/>
          </p:cNvSpPr>
          <p:nvPr>
            <p:ph sz="quarter" idx="13"/>
          </p:nvPr>
        </p:nvSpPr>
        <p:spPr>
          <a:xfrm>
            <a:off x="4160689" y="893233"/>
            <a:ext cx="3867912" cy="5029200"/>
          </a:xfrm>
        </p:spPr>
        <p:txBody>
          <a:bodyPr vert="horz" lIns="91440" tIns="45720" rIns="91440" bIns="45720" rtlCol="0" anchor="ctr">
            <a:noAutofit/>
          </a:bodyPr>
          <a:lstStyle/>
          <a:p>
            <a:pPr algn="ctr"/>
            <a:r>
              <a:rPr lang="en-US" sz="2650" cap="none" dirty="0">
                <a:solidFill>
                  <a:schemeClr val="tx2"/>
                </a:solidFill>
              </a:rPr>
              <a:t>Press “results report”</a:t>
            </a:r>
          </a:p>
          <a:p>
            <a:pPr algn="ctr"/>
            <a:r>
              <a:rPr lang="en-US" sz="2650" cap="none" dirty="0">
                <a:solidFill>
                  <a:schemeClr val="accent5"/>
                </a:solidFill>
              </a:rPr>
              <a:t>Print as many copies as requested</a:t>
            </a:r>
          </a:p>
          <a:p>
            <a:pPr algn="ctr"/>
            <a:r>
              <a:rPr lang="en-US" sz="2650" cap="none" dirty="0">
                <a:solidFill>
                  <a:schemeClr val="tx2"/>
                </a:solidFill>
              </a:rPr>
              <a:t>Print copies for </a:t>
            </a:r>
            <a:r>
              <a:rPr lang="en-US" sz="2650" cap="none" err="1">
                <a:solidFill>
                  <a:schemeClr val="tx2"/>
                </a:solidFill>
              </a:rPr>
              <a:t>pollwatchers</a:t>
            </a:r>
            <a:r>
              <a:rPr lang="en-US" sz="2650" cap="none" dirty="0">
                <a:solidFill>
                  <a:schemeClr val="tx2"/>
                </a:solidFill>
              </a:rPr>
              <a:t> if requested</a:t>
            </a:r>
          </a:p>
          <a:p>
            <a:pPr algn="ctr"/>
            <a:r>
              <a:rPr lang="en-US" sz="2650" cap="none" dirty="0">
                <a:solidFill>
                  <a:schemeClr val="accent5"/>
                </a:solidFill>
              </a:rPr>
              <a:t>Judges must sign each tape</a:t>
            </a:r>
          </a:p>
        </p:txBody>
      </p:sp>
      <p:pic>
        <p:nvPicPr>
          <p:cNvPr id="5122" name="Picture 2">
            <a:extLst>
              <a:ext uri="{FF2B5EF4-FFF2-40B4-BE49-F238E27FC236}">
                <a16:creationId xmlns:a16="http://schemas.microsoft.com/office/drawing/2014/main" id="{07309FF5-E4E5-6F88-8E1D-0DCBBD535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7" y="1188082"/>
            <a:ext cx="3190088" cy="449999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3495E85-8DD5-399E-445D-B43734760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773" y="889246"/>
            <a:ext cx="3052583" cy="461083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61C9-891B-8D2D-83B5-29FDEBE0D026}"/>
              </a:ext>
            </a:extLst>
          </p:cNvPr>
          <p:cNvSpPr>
            <a:spLocks noGrp="1"/>
          </p:cNvSpPr>
          <p:nvPr>
            <p:ph type="title"/>
          </p:nvPr>
        </p:nvSpPr>
        <p:spPr>
          <a:xfrm>
            <a:off x="721360" y="802640"/>
            <a:ext cx="7534656" cy="914400"/>
          </a:xfrm>
        </p:spPr>
        <p:txBody>
          <a:bodyPr vert="horz" lIns="91440" tIns="45720" rIns="91440" bIns="45720" rtlCol="0" anchor="b">
            <a:normAutofit/>
          </a:bodyPr>
          <a:lstStyle/>
          <a:p>
            <a:r>
              <a:rPr lang="en-US" sz="4000" b="1" kern="1200" dirty="0">
                <a:solidFill>
                  <a:schemeClr val="accent5"/>
                </a:solidFill>
              </a:rPr>
              <a:t>Your Role as Election Judges</a:t>
            </a:r>
          </a:p>
        </p:txBody>
      </p:sp>
      <p:graphicFrame>
        <p:nvGraphicFramePr>
          <p:cNvPr id="8" name="TextBox 2">
            <a:extLst>
              <a:ext uri="{FF2B5EF4-FFF2-40B4-BE49-F238E27FC236}">
                <a16:creationId xmlns:a16="http://schemas.microsoft.com/office/drawing/2014/main" id="{C5B349C0-8445-E20E-89D0-F1385BDEA844}"/>
              </a:ext>
            </a:extLst>
          </p:cNvPr>
          <p:cNvGraphicFramePr/>
          <p:nvPr>
            <p:extLst>
              <p:ext uri="{D42A27DB-BD31-4B8C-83A1-F6EECF244321}">
                <p14:modId xmlns:p14="http://schemas.microsoft.com/office/powerpoint/2010/main" val="4290443322"/>
              </p:ext>
            </p:extLst>
          </p:nvPr>
        </p:nvGraphicFramePr>
        <p:xfrm>
          <a:off x="914400" y="2039112"/>
          <a:ext cx="7150608" cy="3356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Gavel with solid fill">
            <a:extLst>
              <a:ext uri="{FF2B5EF4-FFF2-40B4-BE49-F238E27FC236}">
                <a16:creationId xmlns:a16="http://schemas.microsoft.com/office/drawing/2014/main" id="{0281BD23-6FE3-B5F5-53A5-ED79BE95F5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6320" y="2433320"/>
            <a:ext cx="2519680" cy="2560320"/>
          </a:xfrm>
          <a:prstGeom prst="rect">
            <a:avLst/>
          </a:prstGeom>
        </p:spPr>
      </p:pic>
    </p:spTree>
    <p:extLst>
      <p:ext uri="{BB962C8B-B14F-4D97-AF65-F5344CB8AC3E}">
        <p14:creationId xmlns:p14="http://schemas.microsoft.com/office/powerpoint/2010/main" val="672966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37461FD-3EDE-6C51-8F3C-02BBFDDD2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39" y="1241163"/>
            <a:ext cx="3985393" cy="309211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8E52488-63B4-7AFE-3850-25162EF79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071" y="1241163"/>
            <a:ext cx="3985393" cy="301725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ECB7F-EFC9-EF26-4D8E-2F922AC18BE1}"/>
              </a:ext>
            </a:extLst>
          </p:cNvPr>
          <p:cNvSpPr txBox="1"/>
          <p:nvPr/>
        </p:nvSpPr>
        <p:spPr>
          <a:xfrm>
            <a:off x="1727615" y="4655596"/>
            <a:ext cx="2649239" cy="830997"/>
          </a:xfrm>
          <a:prstGeom prst="rect">
            <a:avLst/>
          </a:prstGeom>
          <a:solidFill>
            <a:schemeClr val="accent2"/>
          </a:solidFill>
        </p:spPr>
        <p:txBody>
          <a:bodyPr wrap="square" lIns="91440" tIns="45720" rIns="91440" bIns="45720" rtlCol="0" anchor="t">
            <a:spAutoFit/>
          </a:bodyPr>
          <a:lstStyle/>
          <a:p>
            <a:pPr algn="ctr"/>
            <a:r>
              <a:rPr lang="en-US" sz="2400" dirty="0">
                <a:solidFill>
                  <a:schemeClr val="tx2"/>
                </a:solidFill>
                <a:latin typeface="Neue Haas Grotesk Text Pro"/>
              </a:rPr>
              <a:t>Press “Shutdown”</a:t>
            </a:r>
          </a:p>
        </p:txBody>
      </p:sp>
      <p:sp>
        <p:nvSpPr>
          <p:cNvPr id="5" name="TextBox 4">
            <a:extLst>
              <a:ext uri="{FF2B5EF4-FFF2-40B4-BE49-F238E27FC236}">
                <a16:creationId xmlns:a16="http://schemas.microsoft.com/office/drawing/2014/main" id="{7C23EB2A-439F-177C-1F39-1185B36752B3}"/>
              </a:ext>
            </a:extLst>
          </p:cNvPr>
          <p:cNvSpPr txBox="1"/>
          <p:nvPr/>
        </p:nvSpPr>
        <p:spPr>
          <a:xfrm>
            <a:off x="7815148" y="4655596"/>
            <a:ext cx="2649239" cy="461665"/>
          </a:xfrm>
          <a:prstGeom prst="rect">
            <a:avLst/>
          </a:prstGeom>
          <a:solidFill>
            <a:schemeClr val="accent2"/>
          </a:solidFill>
        </p:spPr>
        <p:txBody>
          <a:bodyPr wrap="square" lIns="91440" tIns="45720" rIns="91440" bIns="45720" rtlCol="0" anchor="t">
            <a:spAutoFit/>
          </a:bodyPr>
          <a:lstStyle/>
          <a:p>
            <a:pPr algn="ctr"/>
            <a:r>
              <a:rPr lang="en-US" sz="2400" dirty="0">
                <a:solidFill>
                  <a:schemeClr val="tx2"/>
                </a:solidFill>
                <a:latin typeface="Neue Haas Grotesk Text Pro"/>
              </a:rPr>
              <a:t>Press “Continue”</a:t>
            </a:r>
          </a:p>
        </p:txBody>
      </p:sp>
    </p:spTree>
    <p:extLst>
      <p:ext uri="{BB962C8B-B14F-4D97-AF65-F5344CB8AC3E}">
        <p14:creationId xmlns:p14="http://schemas.microsoft.com/office/powerpoint/2010/main" val="23892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1)">
                                      <p:cBhvr>
                                        <p:cTn id="17" dur="20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1C3E92-BE3D-056E-9156-D8F307D1E20C}"/>
              </a:ext>
            </a:extLst>
          </p:cNvPr>
          <p:cNvSpPr>
            <a:spLocks noGrp="1"/>
          </p:cNvSpPr>
          <p:nvPr>
            <p:ph type="title"/>
          </p:nvPr>
        </p:nvSpPr>
        <p:spPr>
          <a:xfrm>
            <a:off x="1074512" y="400925"/>
            <a:ext cx="10042976" cy="1395560"/>
          </a:xfrm>
          <a:solidFill>
            <a:schemeClr val="bg2"/>
          </a:solidFill>
        </p:spPr>
        <p:txBody>
          <a:bodyPr>
            <a:noAutofit/>
          </a:bodyPr>
          <a:lstStyle/>
          <a:p>
            <a:pPr algn="ctr"/>
            <a:r>
              <a:rPr lang="en-US" sz="6000" u="sng" dirty="0">
                <a:solidFill>
                  <a:schemeClr val="accent5"/>
                </a:solidFill>
              </a:rPr>
              <a:t>Follow your Election Authority’s Instructions!</a:t>
            </a:r>
          </a:p>
        </p:txBody>
      </p:sp>
      <p:pic>
        <p:nvPicPr>
          <p:cNvPr id="7170" name="Picture 2">
            <a:extLst>
              <a:ext uri="{FF2B5EF4-FFF2-40B4-BE49-F238E27FC236}">
                <a16:creationId xmlns:a16="http://schemas.microsoft.com/office/drawing/2014/main" id="{FB512F3D-FB2E-2E37-41BF-80BD0CA13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25838" y="2558717"/>
            <a:ext cx="3949700" cy="2641600"/>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E99A8FF-B9E2-EC59-CFAC-91A28B56B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883" y="2160532"/>
            <a:ext cx="3886200" cy="2603500"/>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3946E3-F34C-4654-FB57-F378A105E344}"/>
              </a:ext>
            </a:extLst>
          </p:cNvPr>
          <p:cNvSpPr txBox="1"/>
          <p:nvPr/>
        </p:nvSpPr>
        <p:spPr>
          <a:xfrm>
            <a:off x="1618783" y="5254202"/>
            <a:ext cx="3050400" cy="1200329"/>
          </a:xfrm>
          <a:prstGeom prst="rect">
            <a:avLst/>
          </a:prstGeom>
          <a:solidFill>
            <a:schemeClr val="accent2"/>
          </a:solidFill>
        </p:spPr>
        <p:txBody>
          <a:bodyPr wrap="square" lIns="91440" tIns="45720" rIns="91440" bIns="45720" rtlCol="0" anchor="t">
            <a:spAutoFit/>
          </a:bodyPr>
          <a:lstStyle/>
          <a:p>
            <a:pPr algn="ctr"/>
            <a:r>
              <a:rPr lang="en-US" sz="2400" dirty="0">
                <a:solidFill>
                  <a:schemeClr val="tx2"/>
                </a:solidFill>
                <a:latin typeface="Neue Haas Grotesk Text Pro"/>
              </a:rPr>
              <a:t>Remove </a:t>
            </a:r>
            <a:r>
              <a:rPr lang="en-US" sz="2400" b="1" dirty="0">
                <a:solidFill>
                  <a:schemeClr val="tx2"/>
                </a:solidFill>
                <a:latin typeface="Neue Haas Grotesk Text Pro"/>
              </a:rPr>
              <a:t>memory stick </a:t>
            </a:r>
            <a:r>
              <a:rPr lang="en-US" sz="2400" dirty="0">
                <a:solidFill>
                  <a:schemeClr val="tx2"/>
                </a:solidFill>
                <a:latin typeface="Neue Haas Grotesk Text Pro"/>
              </a:rPr>
              <a:t>and return to counting center.</a:t>
            </a:r>
          </a:p>
        </p:txBody>
      </p:sp>
      <p:sp>
        <p:nvSpPr>
          <p:cNvPr id="12" name="TextBox 11">
            <a:extLst>
              <a:ext uri="{FF2B5EF4-FFF2-40B4-BE49-F238E27FC236}">
                <a16:creationId xmlns:a16="http://schemas.microsoft.com/office/drawing/2014/main" id="{6CACC82A-AF1F-39D2-7093-B1E3321D4703}"/>
              </a:ext>
            </a:extLst>
          </p:cNvPr>
          <p:cNvSpPr txBox="1"/>
          <p:nvPr/>
        </p:nvSpPr>
        <p:spPr>
          <a:xfrm>
            <a:off x="8861779" y="3092392"/>
            <a:ext cx="3128434" cy="1569660"/>
          </a:xfrm>
          <a:prstGeom prst="rect">
            <a:avLst/>
          </a:prstGeom>
          <a:solidFill>
            <a:schemeClr val="accent2"/>
          </a:solidFill>
        </p:spPr>
        <p:txBody>
          <a:bodyPr wrap="square" lIns="91440" tIns="45720" rIns="91440" bIns="45720" rtlCol="0" anchor="t">
            <a:spAutoFit/>
          </a:bodyPr>
          <a:lstStyle/>
          <a:p>
            <a:pPr algn="ctr"/>
            <a:r>
              <a:rPr lang="en-US" sz="2400" dirty="0">
                <a:solidFill>
                  <a:schemeClr val="tx2"/>
                </a:solidFill>
                <a:latin typeface="Neue Haas Grotesk Text Pro"/>
              </a:rPr>
              <a:t>Follow your Election Authority's equipment returning instructions. </a:t>
            </a:r>
          </a:p>
        </p:txBody>
      </p:sp>
      <p:sp>
        <p:nvSpPr>
          <p:cNvPr id="13" name="Flowchart: Connector 12">
            <a:extLst>
              <a:ext uri="{FF2B5EF4-FFF2-40B4-BE49-F238E27FC236}">
                <a16:creationId xmlns:a16="http://schemas.microsoft.com/office/drawing/2014/main" id="{6DC62AC7-07A5-82B8-A8A2-44E556B481D3}"/>
              </a:ext>
            </a:extLst>
          </p:cNvPr>
          <p:cNvSpPr/>
          <p:nvPr/>
        </p:nvSpPr>
        <p:spPr>
          <a:xfrm>
            <a:off x="6452746" y="3171753"/>
            <a:ext cx="1072529" cy="1008361"/>
          </a:xfrm>
          <a:prstGeom prst="flowChartConnector">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879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heel(1)">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heel(1)">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4464-40EB-7CDD-B80C-6233ACD7D8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26A474-BD8E-4579-E0BB-A423E73F7690}"/>
              </a:ext>
            </a:extLst>
          </p:cNvPr>
          <p:cNvSpPr>
            <a:spLocks noGrp="1"/>
          </p:cNvSpPr>
          <p:nvPr>
            <p:ph type="title"/>
          </p:nvPr>
        </p:nvSpPr>
        <p:spPr>
          <a:xfrm>
            <a:off x="-221336" y="2809009"/>
            <a:ext cx="9653570" cy="2382982"/>
          </a:xfrm>
        </p:spPr>
        <p:txBody>
          <a:bodyPr/>
          <a:lstStyle/>
          <a:p>
            <a:pPr algn="ctr"/>
            <a:r>
              <a:rPr lang="en-US" sz="7200" b="1" err="1">
                <a:solidFill>
                  <a:schemeClr val="accent3"/>
                </a:solidFill>
              </a:rPr>
              <a:t>ExpressVote</a:t>
            </a:r>
            <a:r>
              <a:rPr lang="en-US" sz="7200" b="1" dirty="0">
                <a:solidFill>
                  <a:schemeClr val="accent3"/>
                </a:solidFill>
              </a:rPr>
              <a:t> Shutdown</a:t>
            </a:r>
          </a:p>
        </p:txBody>
      </p:sp>
      <p:pic>
        <p:nvPicPr>
          <p:cNvPr id="6" name="Picture 5">
            <a:extLst>
              <a:ext uri="{FF2B5EF4-FFF2-40B4-BE49-F238E27FC236}">
                <a16:creationId xmlns:a16="http://schemas.microsoft.com/office/drawing/2014/main" id="{B22B57CF-B2D6-1FEE-DF02-7C3E21C96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438" y="758419"/>
            <a:ext cx="3560775" cy="534116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09950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C9F8654-C515-A365-A801-CE1930172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186" y="678415"/>
            <a:ext cx="3675935" cy="550116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880FF1-6B9D-9128-8824-32FC00B0A89B}"/>
              </a:ext>
            </a:extLst>
          </p:cNvPr>
          <p:cNvSpPr txBox="1"/>
          <p:nvPr/>
        </p:nvSpPr>
        <p:spPr>
          <a:xfrm>
            <a:off x="2181727" y="1919437"/>
            <a:ext cx="3914273" cy="2939266"/>
          </a:xfrm>
          <a:prstGeom prst="rect">
            <a:avLst/>
          </a:prstGeom>
          <a:noFill/>
        </p:spPr>
        <p:txBody>
          <a:bodyPr wrap="square" lIns="91440" tIns="45720" rIns="91440" bIns="45720" rtlCol="0" anchor="t">
            <a:spAutoFit/>
          </a:bodyPr>
          <a:lstStyle/>
          <a:p>
            <a:pPr algn="ctr"/>
            <a:r>
              <a:rPr lang="en-US" sz="3700" b="1" dirty="0">
                <a:solidFill>
                  <a:schemeClr val="tx2"/>
                </a:solidFill>
                <a:latin typeface="Neue Haas Grotesk Text Pro"/>
              </a:rPr>
              <a:t>Unlock power compartment</a:t>
            </a:r>
          </a:p>
          <a:p>
            <a:pPr algn="ctr"/>
            <a:endParaRPr lang="en-US" sz="3700" b="1" dirty="0">
              <a:solidFill>
                <a:schemeClr val="tx2"/>
              </a:solidFill>
              <a:latin typeface="Neue Haas Grotesk Text Pro"/>
            </a:endParaRPr>
          </a:p>
          <a:p>
            <a:pPr algn="ctr"/>
            <a:r>
              <a:rPr lang="en-US" sz="3700" b="1" dirty="0">
                <a:solidFill>
                  <a:schemeClr val="tx2"/>
                </a:solidFill>
                <a:latin typeface="Neue Haas Grotesk Text Pro"/>
              </a:rPr>
              <a:t>Turn machine OFF</a:t>
            </a:r>
          </a:p>
        </p:txBody>
      </p:sp>
    </p:spTree>
    <p:extLst>
      <p:ext uri="{BB962C8B-B14F-4D97-AF65-F5344CB8AC3E}">
        <p14:creationId xmlns:p14="http://schemas.microsoft.com/office/powerpoint/2010/main" val="27110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31DB-8BAA-179B-7DFF-4378988C6085}"/>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C193FAF7-36AC-929A-1E7A-CE5A079E0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34" y="2950452"/>
            <a:ext cx="4122704" cy="314373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185FF5BF-4C7C-F377-0648-F34DB65AEA8C}"/>
              </a:ext>
            </a:extLst>
          </p:cNvPr>
          <p:cNvSpPr>
            <a:spLocks noGrp="1"/>
          </p:cNvSpPr>
          <p:nvPr>
            <p:ph type="title"/>
          </p:nvPr>
        </p:nvSpPr>
        <p:spPr/>
        <p:txBody>
          <a:bodyPr vert="horz" lIns="91440" tIns="45720" rIns="91440" bIns="45720" rtlCol="0" anchor="ctr">
            <a:noAutofit/>
          </a:bodyPr>
          <a:lstStyle/>
          <a:p>
            <a:pPr algn="ctr"/>
            <a:r>
              <a:rPr lang="en-US" sz="4000" b="1" dirty="0">
                <a:solidFill>
                  <a:schemeClr val="tx2"/>
                </a:solidFill>
              </a:rPr>
              <a:t>Follow your Election Authority’s </a:t>
            </a:r>
            <a:r>
              <a:rPr lang="en-US" sz="4000" dirty="0">
                <a:solidFill>
                  <a:schemeClr val="tx2"/>
                </a:solidFill>
              </a:rPr>
              <a:t>instructions on what to bring back to the counting center</a:t>
            </a:r>
            <a:r>
              <a:rPr lang="en-US" sz="4000" b="1" dirty="0">
                <a:solidFill>
                  <a:schemeClr val="tx2"/>
                </a:solidFill>
              </a:rPr>
              <a:t>!</a:t>
            </a:r>
          </a:p>
        </p:txBody>
      </p:sp>
      <p:pic>
        <p:nvPicPr>
          <p:cNvPr id="9220" name="Picture 4">
            <a:extLst>
              <a:ext uri="{FF2B5EF4-FFF2-40B4-BE49-F238E27FC236}">
                <a16:creationId xmlns:a16="http://schemas.microsoft.com/office/drawing/2014/main" id="{15E0AA93-070B-35ED-9505-C32F9AB9F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766" y="2951256"/>
            <a:ext cx="4120168" cy="312176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heel(1)">
                                      <p:cBhvr>
                                        <p:cTn id="1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3FC0E-5136-8C6F-E895-481C759A0114}"/>
              </a:ext>
            </a:extLst>
          </p:cNvPr>
          <p:cNvSpPr>
            <a:spLocks noGrp="1"/>
          </p:cNvSpPr>
          <p:nvPr>
            <p:ph type="title"/>
          </p:nvPr>
        </p:nvSpPr>
        <p:spPr>
          <a:xfrm>
            <a:off x="141817" y="946150"/>
            <a:ext cx="10360152" cy="914400"/>
          </a:xfrm>
        </p:spPr>
        <p:txBody>
          <a:bodyPr anchor="b">
            <a:normAutofit/>
          </a:bodyPr>
          <a:lstStyle/>
          <a:p>
            <a:r>
              <a:rPr lang="en-US" sz="6000" u="sng" dirty="0">
                <a:solidFill>
                  <a:schemeClr val="accent5"/>
                </a:solidFill>
              </a:rPr>
              <a:t>Open the Ballot Box</a:t>
            </a:r>
          </a:p>
        </p:txBody>
      </p:sp>
      <p:sp>
        <p:nvSpPr>
          <p:cNvPr id="2" name="Text Placeholder 1">
            <a:extLst>
              <a:ext uri="{FF2B5EF4-FFF2-40B4-BE49-F238E27FC236}">
                <a16:creationId xmlns:a16="http://schemas.microsoft.com/office/drawing/2014/main" id="{0F813130-D420-96C9-0CE4-C20FC3FD2F61}"/>
              </a:ext>
            </a:extLst>
          </p:cNvPr>
          <p:cNvSpPr>
            <a:spLocks noGrp="1"/>
          </p:cNvSpPr>
          <p:nvPr>
            <p:ph sz="quarter" idx="11"/>
          </p:nvPr>
        </p:nvSpPr>
        <p:spPr>
          <a:xfrm>
            <a:off x="607483" y="2039112"/>
            <a:ext cx="5180203" cy="3877055"/>
          </a:xfrm>
        </p:spPr>
        <p:txBody>
          <a:bodyPr vert="horz" lIns="91440" tIns="45720" rIns="91440" bIns="45720" rtlCol="0" anchor="t">
            <a:noAutofit/>
          </a:bodyPr>
          <a:lstStyle/>
          <a:p>
            <a:r>
              <a:rPr lang="en-US" sz="2400" dirty="0">
                <a:solidFill>
                  <a:schemeClr val="tx2"/>
                </a:solidFill>
              </a:rPr>
              <a:t>Remove ballots from the tabulator</a:t>
            </a:r>
          </a:p>
          <a:p>
            <a:pPr marL="168910" indent="0">
              <a:buNone/>
            </a:pPr>
            <a:endParaRPr lang="en-US" sz="2400" dirty="0">
              <a:solidFill>
                <a:schemeClr val="tx2"/>
              </a:solidFill>
            </a:endParaRPr>
          </a:p>
          <a:p>
            <a:r>
              <a:rPr lang="en-US" sz="2400" dirty="0">
                <a:solidFill>
                  <a:schemeClr val="tx2"/>
                </a:solidFill>
              </a:rPr>
              <a:t>Ensure the number of ballots processed through tabulator equals the number of applications</a:t>
            </a:r>
          </a:p>
          <a:p>
            <a:endParaRPr lang="en-US" sz="2400" dirty="0">
              <a:solidFill>
                <a:schemeClr val="tx2"/>
              </a:solidFill>
            </a:endParaRPr>
          </a:p>
          <a:p>
            <a:r>
              <a:rPr lang="en-US" sz="2400" dirty="0">
                <a:solidFill>
                  <a:schemeClr val="tx2"/>
                </a:solidFill>
              </a:rPr>
              <a:t>Process write-in votes</a:t>
            </a:r>
          </a:p>
        </p:txBody>
      </p:sp>
      <p:pic>
        <p:nvPicPr>
          <p:cNvPr id="5" name="Graphic 4" descr="Packing Box Open with solid fill">
            <a:extLst>
              <a:ext uri="{FF2B5EF4-FFF2-40B4-BE49-F238E27FC236}">
                <a16:creationId xmlns:a16="http://schemas.microsoft.com/office/drawing/2014/main" id="{CB543E59-6E96-8AA8-ACED-747535B42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7696" y="2039112"/>
            <a:ext cx="3877055" cy="3877055"/>
          </a:xfrm>
          <a:prstGeom prst="rect">
            <a:avLst/>
          </a:prstGeom>
        </p:spPr>
      </p:pic>
    </p:spTree>
    <p:extLst>
      <p:ext uri="{BB962C8B-B14F-4D97-AF65-F5344CB8AC3E}">
        <p14:creationId xmlns:p14="http://schemas.microsoft.com/office/powerpoint/2010/main" val="807225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B888B41-36FF-A7E4-EBE1-DC224CDD20C5}"/>
              </a:ext>
            </a:extLst>
          </p:cNvPr>
          <p:cNvSpPr>
            <a:spLocks noGrp="1"/>
          </p:cNvSpPr>
          <p:nvPr>
            <p:ph type="subTitle" idx="4294967295"/>
          </p:nvPr>
        </p:nvSpPr>
        <p:spPr>
          <a:xfrm>
            <a:off x="-973667" y="541867"/>
            <a:ext cx="8731780" cy="1171575"/>
          </a:xfrm>
        </p:spPr>
        <p:txBody>
          <a:bodyPr vert="horz" lIns="91440" tIns="45720" rIns="91440" bIns="45720" rtlCol="0" anchor="ctr">
            <a:noAutofit/>
          </a:bodyPr>
          <a:lstStyle/>
          <a:p>
            <a:pPr marL="0" indent="0" algn="ctr">
              <a:buNone/>
            </a:pPr>
            <a:r>
              <a:rPr lang="en-US" sz="6000" b="1" u="sng" dirty="0">
                <a:solidFill>
                  <a:schemeClr val="accent5"/>
                </a:solidFill>
              </a:rPr>
              <a:t>Processing Valid Write-In Votes</a:t>
            </a:r>
            <a:endParaRPr lang="en-US"/>
          </a:p>
        </p:txBody>
      </p:sp>
      <p:pic>
        <p:nvPicPr>
          <p:cNvPr id="4" name="Picture 3">
            <a:extLst>
              <a:ext uri="{FF2B5EF4-FFF2-40B4-BE49-F238E27FC236}">
                <a16:creationId xmlns:a16="http://schemas.microsoft.com/office/drawing/2014/main" id="{65ED0280-917C-5726-A883-CE60119BB2F8}"/>
              </a:ext>
            </a:extLst>
          </p:cNvPr>
          <p:cNvPicPr>
            <a:picLocks noChangeAspect="1"/>
          </p:cNvPicPr>
          <p:nvPr/>
        </p:nvPicPr>
        <p:blipFill>
          <a:blip r:embed="rId2"/>
          <a:stretch>
            <a:fillRect/>
          </a:stretch>
        </p:blipFill>
        <p:spPr>
          <a:xfrm>
            <a:off x="8240240" y="1174315"/>
            <a:ext cx="3147467" cy="450366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BAB8806F-8313-E552-CD5A-7D98B4E197E8}"/>
              </a:ext>
            </a:extLst>
          </p:cNvPr>
          <p:cNvSpPr txBox="1"/>
          <p:nvPr/>
        </p:nvSpPr>
        <p:spPr>
          <a:xfrm>
            <a:off x="124460" y="2427502"/>
            <a:ext cx="7628242" cy="3344121"/>
          </a:xfrm>
          <a:prstGeom prst="rect">
            <a:avLst/>
          </a:prstGeom>
          <a:noFill/>
        </p:spPr>
        <p:txBody>
          <a:bodyPr wrap="square" lIns="91440" tIns="45720" rIns="91440" bIns="45720" rtlCol="0" anchor="t">
            <a:spAutoFit/>
          </a:bodyPr>
          <a:lstStyle/>
          <a:p>
            <a:r>
              <a:rPr lang="en-US" sz="2650" dirty="0">
                <a:solidFill>
                  <a:schemeClr val="tx1">
                    <a:lumMod val="90000"/>
                    <a:lumOff val="10000"/>
                  </a:schemeClr>
                </a:solidFill>
                <a:latin typeface="Neue Haas Grotesk Text Pro"/>
              </a:rPr>
              <a:t>Write-In Must Be On Valid Write-In Sheet!</a:t>
            </a:r>
          </a:p>
          <a:p>
            <a:endParaRPr lang="en-US" sz="2400" dirty="0">
              <a:latin typeface="Neue Haas Grotesk Text Pro"/>
            </a:endParaRPr>
          </a:p>
          <a:p>
            <a:pPr marL="380365" indent="-380365">
              <a:lnSpc>
                <a:spcPct val="200000"/>
              </a:lnSpc>
              <a:buClr>
                <a:schemeClr val="tx1">
                  <a:lumMod val="90000"/>
                  <a:lumOff val="10000"/>
                </a:schemeClr>
              </a:buClr>
              <a:buFont typeface="Wingdings" panose="05000000000000000000" pitchFamily="2" charset="2"/>
              <a:buChar char="ü"/>
            </a:pPr>
            <a:r>
              <a:rPr lang="en-US" sz="2400" dirty="0">
                <a:solidFill>
                  <a:schemeClr val="tx1">
                    <a:lumMod val="90000"/>
                    <a:lumOff val="10000"/>
                  </a:schemeClr>
                </a:solidFill>
                <a:latin typeface="Neue Haas Grotesk Text Pro"/>
              </a:rPr>
              <a:t>Determine the voter’s intent</a:t>
            </a:r>
          </a:p>
          <a:p>
            <a:pPr marL="380365" indent="-380365">
              <a:lnSpc>
                <a:spcPct val="150000"/>
              </a:lnSpc>
              <a:buClr>
                <a:schemeClr val="tx1">
                  <a:lumMod val="90000"/>
                  <a:lumOff val="10000"/>
                </a:schemeClr>
              </a:buClr>
              <a:buFont typeface="Wingdings" panose="05000000000000000000" pitchFamily="2" charset="2"/>
              <a:buChar char="ü"/>
            </a:pPr>
            <a:r>
              <a:rPr lang="en-US" sz="2400" dirty="0">
                <a:solidFill>
                  <a:schemeClr val="tx1">
                    <a:lumMod val="90000"/>
                    <a:lumOff val="10000"/>
                  </a:schemeClr>
                </a:solidFill>
                <a:latin typeface="Neue Haas Grotesk Text Pro"/>
              </a:rPr>
              <a:t>Must be </a:t>
            </a:r>
            <a:r>
              <a:rPr lang="en-US" sz="2400" b="1" u="sng" dirty="0">
                <a:solidFill>
                  <a:schemeClr val="accent5"/>
                </a:solidFill>
                <a:latin typeface="Neue Haas Grotesk Text Pro"/>
              </a:rPr>
              <a:t>PRINTED</a:t>
            </a:r>
            <a:r>
              <a:rPr lang="en-US" sz="2400" dirty="0">
                <a:solidFill>
                  <a:schemeClr val="tx1">
                    <a:lumMod val="90000"/>
                    <a:lumOff val="10000"/>
                  </a:schemeClr>
                </a:solidFill>
                <a:latin typeface="Neue Haas Grotesk Text Pro"/>
              </a:rPr>
              <a:t> or </a:t>
            </a:r>
            <a:r>
              <a:rPr lang="en-US" sz="2400" b="1" u="sng" dirty="0">
                <a:solidFill>
                  <a:schemeClr val="accent5"/>
                </a:solidFill>
                <a:latin typeface="Neue Haas Grotesk Text Pro"/>
              </a:rPr>
              <a:t>WRITTEN</a:t>
            </a:r>
            <a:r>
              <a:rPr lang="en-US" sz="2400" dirty="0">
                <a:solidFill>
                  <a:schemeClr val="tx1">
                    <a:lumMod val="90000"/>
                    <a:lumOff val="10000"/>
                  </a:schemeClr>
                </a:solidFill>
                <a:latin typeface="Neue Haas Grotesk Text Pro"/>
              </a:rPr>
              <a:t> on the ballot line. </a:t>
            </a:r>
          </a:p>
          <a:p>
            <a:pPr>
              <a:lnSpc>
                <a:spcPct val="150000"/>
              </a:lnSpc>
              <a:buClr>
                <a:schemeClr val="tx1">
                  <a:lumMod val="90000"/>
                  <a:lumOff val="10000"/>
                </a:schemeClr>
              </a:buClr>
            </a:pPr>
            <a:r>
              <a:rPr lang="en-US" sz="2400" dirty="0">
                <a:solidFill>
                  <a:schemeClr val="tx1">
                    <a:lumMod val="90000"/>
                    <a:lumOff val="10000"/>
                  </a:schemeClr>
                </a:solidFill>
                <a:latin typeface="Neue Haas Grotesk Text Pro"/>
              </a:rPr>
              <a:t>	</a:t>
            </a:r>
            <a:r>
              <a:rPr lang="en-US" sz="2400" b="1" u="sng" dirty="0">
                <a:solidFill>
                  <a:schemeClr val="accent5"/>
                </a:solidFill>
                <a:latin typeface="Neue Haas Grotesk Text Pro"/>
              </a:rPr>
              <a:t>NO STICKERS OR STAMPS</a:t>
            </a:r>
          </a:p>
          <a:p>
            <a:pPr marL="380365" indent="-380365">
              <a:lnSpc>
                <a:spcPct val="200000"/>
              </a:lnSpc>
              <a:buClr>
                <a:schemeClr val="tx1">
                  <a:lumMod val="90000"/>
                  <a:lumOff val="10000"/>
                </a:schemeClr>
              </a:buClr>
              <a:buFont typeface="Wingdings" panose="05000000000000000000" pitchFamily="2" charset="2"/>
              <a:buChar char="ü"/>
            </a:pPr>
            <a:r>
              <a:rPr lang="en-US" sz="2400" dirty="0">
                <a:solidFill>
                  <a:schemeClr val="tx1">
                    <a:lumMod val="90000"/>
                    <a:lumOff val="10000"/>
                  </a:schemeClr>
                </a:solidFill>
                <a:latin typeface="Neue Haas Grotesk Text Pro"/>
              </a:rPr>
              <a:t>Oval must be darkened</a:t>
            </a:r>
          </a:p>
        </p:txBody>
      </p:sp>
    </p:spTree>
    <p:extLst>
      <p:ext uri="{BB962C8B-B14F-4D97-AF65-F5344CB8AC3E}">
        <p14:creationId xmlns:p14="http://schemas.microsoft.com/office/powerpoint/2010/main" val="3682590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62767-6348-E028-0397-F67C37EF83A9}"/>
              </a:ext>
            </a:extLst>
          </p:cNvPr>
          <p:cNvPicPr>
            <a:picLocks noChangeAspect="1"/>
          </p:cNvPicPr>
          <p:nvPr/>
        </p:nvPicPr>
        <p:blipFill>
          <a:blip r:embed="rId2"/>
          <a:stretch>
            <a:fillRect/>
          </a:stretch>
        </p:blipFill>
        <p:spPr>
          <a:xfrm>
            <a:off x="6721101" y="1848563"/>
            <a:ext cx="4568192" cy="30482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7DDFE934-A211-A76E-CDEB-E9E16006F3F7}"/>
              </a:ext>
            </a:extLst>
          </p:cNvPr>
          <p:cNvSpPr>
            <a:spLocks noGrp="1"/>
          </p:cNvSpPr>
          <p:nvPr>
            <p:ph type="title"/>
          </p:nvPr>
        </p:nvSpPr>
        <p:spPr>
          <a:xfrm>
            <a:off x="905341" y="390377"/>
            <a:ext cx="10995151" cy="914400"/>
          </a:xfrm>
        </p:spPr>
        <p:txBody>
          <a:bodyPr>
            <a:noAutofit/>
          </a:bodyPr>
          <a:lstStyle/>
          <a:p>
            <a:r>
              <a:rPr lang="en-US" sz="6000" b="1" u="sng" dirty="0">
                <a:solidFill>
                  <a:schemeClr val="accent5"/>
                </a:solidFill>
              </a:rPr>
              <a:t>Tallying Valid Write-In Votes</a:t>
            </a:r>
          </a:p>
        </p:txBody>
      </p:sp>
      <p:pic>
        <p:nvPicPr>
          <p:cNvPr id="4" name="Picture 3">
            <a:extLst>
              <a:ext uri="{FF2B5EF4-FFF2-40B4-BE49-F238E27FC236}">
                <a16:creationId xmlns:a16="http://schemas.microsoft.com/office/drawing/2014/main" id="{0EFF9C84-4902-D216-90AA-6C6C8BDA1AB9}"/>
              </a:ext>
            </a:extLst>
          </p:cNvPr>
          <p:cNvPicPr>
            <a:picLocks noChangeAspect="1"/>
          </p:cNvPicPr>
          <p:nvPr/>
        </p:nvPicPr>
        <p:blipFill>
          <a:blip r:embed="rId2"/>
          <a:stretch>
            <a:fillRect/>
          </a:stretch>
        </p:blipFill>
        <p:spPr>
          <a:xfrm>
            <a:off x="902708" y="1793122"/>
            <a:ext cx="4568192" cy="30482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6" name="Flowchart: Connector 5">
            <a:extLst>
              <a:ext uri="{FF2B5EF4-FFF2-40B4-BE49-F238E27FC236}">
                <a16:creationId xmlns:a16="http://schemas.microsoft.com/office/drawing/2014/main" id="{92D73FA2-5EA2-DFDA-286F-C51081F90B8B}"/>
              </a:ext>
            </a:extLst>
          </p:cNvPr>
          <p:cNvSpPr/>
          <p:nvPr/>
        </p:nvSpPr>
        <p:spPr>
          <a:xfrm>
            <a:off x="902707" y="3372663"/>
            <a:ext cx="1444017" cy="1435371"/>
          </a:xfrm>
          <a:prstGeom prst="flowChartConnector">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lowchart: Connector 7">
            <a:extLst>
              <a:ext uri="{FF2B5EF4-FFF2-40B4-BE49-F238E27FC236}">
                <a16:creationId xmlns:a16="http://schemas.microsoft.com/office/drawing/2014/main" id="{FBA39732-95A1-18C0-B5A9-5C934028C409}"/>
              </a:ext>
            </a:extLst>
          </p:cNvPr>
          <p:cNvSpPr/>
          <p:nvPr/>
        </p:nvSpPr>
        <p:spPr>
          <a:xfrm>
            <a:off x="6711571" y="3405951"/>
            <a:ext cx="1444017" cy="1435371"/>
          </a:xfrm>
          <a:prstGeom prst="flowChartConnector">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F916DDDB-917D-4D6B-7C08-DC0162543345}"/>
              </a:ext>
            </a:extLst>
          </p:cNvPr>
          <p:cNvSpPr txBox="1"/>
          <p:nvPr/>
        </p:nvSpPr>
        <p:spPr>
          <a:xfrm>
            <a:off x="1941663" y="5268112"/>
            <a:ext cx="2490281" cy="1200329"/>
          </a:xfrm>
          <a:prstGeom prst="rect">
            <a:avLst/>
          </a:prstGeom>
          <a:solidFill>
            <a:schemeClr val="accent2"/>
          </a:solidFill>
          <a:ln>
            <a:solidFill>
              <a:schemeClr val="accent2"/>
            </a:solidFill>
          </a:ln>
        </p:spPr>
        <p:txBody>
          <a:bodyPr wrap="square" lIns="91440" tIns="45720" rIns="91440" bIns="45720" rtlCol="0" anchor="ctr">
            <a:spAutoFit/>
          </a:bodyPr>
          <a:lstStyle/>
          <a:p>
            <a:pPr algn="ctr"/>
            <a:r>
              <a:rPr lang="en-US" dirty="0">
                <a:solidFill>
                  <a:schemeClr val="tx2"/>
                </a:solidFill>
                <a:latin typeface="Neue Haas Grotesk Text Pro"/>
              </a:rPr>
              <a:t>If there is a valid write-in vote, tally it appropriately on this sheet. </a:t>
            </a:r>
            <a:endParaRPr lang="en-US">
              <a:solidFill>
                <a:schemeClr val="tx2"/>
              </a:solidFill>
            </a:endParaRPr>
          </a:p>
        </p:txBody>
      </p:sp>
      <p:sp>
        <p:nvSpPr>
          <p:cNvPr id="10" name="TextBox 9">
            <a:extLst>
              <a:ext uri="{FF2B5EF4-FFF2-40B4-BE49-F238E27FC236}">
                <a16:creationId xmlns:a16="http://schemas.microsoft.com/office/drawing/2014/main" id="{A331C368-9296-7943-9E35-E7DA46B49D54}"/>
              </a:ext>
            </a:extLst>
          </p:cNvPr>
          <p:cNvSpPr txBox="1"/>
          <p:nvPr/>
        </p:nvSpPr>
        <p:spPr>
          <a:xfrm>
            <a:off x="7760056" y="5329666"/>
            <a:ext cx="2490281" cy="923330"/>
          </a:xfrm>
          <a:prstGeom prst="rect">
            <a:avLst/>
          </a:prstGeom>
          <a:solidFill>
            <a:schemeClr val="accent2"/>
          </a:solidFill>
          <a:ln>
            <a:solidFill>
              <a:schemeClr val="accent2"/>
            </a:solidFill>
          </a:ln>
        </p:spPr>
        <p:txBody>
          <a:bodyPr wrap="square" lIns="91440" tIns="45720" rIns="91440" bIns="45720" rtlCol="0" anchor="ctr">
            <a:spAutoFit/>
          </a:bodyPr>
          <a:lstStyle/>
          <a:p>
            <a:pPr algn="ctr"/>
            <a:r>
              <a:rPr lang="en-US" dirty="0">
                <a:solidFill>
                  <a:schemeClr val="tx2"/>
                </a:solidFill>
                <a:latin typeface="Neue Haas Grotesk Text Pro"/>
              </a:rPr>
              <a:t>If there are no write-in votes, write </a:t>
            </a:r>
            <a:r>
              <a:rPr lang="en-US" u="sng" dirty="0">
                <a:solidFill>
                  <a:schemeClr val="tx2"/>
                </a:solidFill>
                <a:latin typeface="Neue Haas Grotesk Text Pro"/>
              </a:rPr>
              <a:t>NONE</a:t>
            </a:r>
            <a:r>
              <a:rPr lang="en-US" dirty="0">
                <a:solidFill>
                  <a:schemeClr val="tx2"/>
                </a:solidFill>
                <a:latin typeface="Neue Haas Grotesk Text Pro"/>
              </a:rPr>
              <a:t> across this sheet. </a:t>
            </a:r>
            <a:endParaRPr lang="en-US">
              <a:solidFill>
                <a:schemeClr val="tx2"/>
              </a:solidFill>
            </a:endParaRPr>
          </a:p>
        </p:txBody>
      </p:sp>
      <p:sp>
        <p:nvSpPr>
          <p:cNvPr id="11" name="TextBox 10">
            <a:extLst>
              <a:ext uri="{FF2B5EF4-FFF2-40B4-BE49-F238E27FC236}">
                <a16:creationId xmlns:a16="http://schemas.microsoft.com/office/drawing/2014/main" id="{542D4AA4-C3C3-EB75-59A8-DC91A3F9D54B}"/>
              </a:ext>
            </a:extLst>
          </p:cNvPr>
          <p:cNvSpPr txBox="1"/>
          <p:nvPr/>
        </p:nvSpPr>
        <p:spPr>
          <a:xfrm>
            <a:off x="8555268" y="2604979"/>
            <a:ext cx="2300051" cy="913007"/>
          </a:xfrm>
          <a:prstGeom prst="rect">
            <a:avLst/>
          </a:prstGeom>
          <a:noFill/>
        </p:spPr>
        <p:txBody>
          <a:bodyPr wrap="square" rtlCol="0">
            <a:spAutoFit/>
          </a:bodyPr>
          <a:lstStyle/>
          <a:p>
            <a:pPr algn="ctr"/>
            <a:r>
              <a:rPr lang="en-US" sz="5333" b="1" u="sng">
                <a:solidFill>
                  <a:schemeClr val="accent5"/>
                </a:solidFill>
                <a:latin typeface="Be Vietnam"/>
              </a:rPr>
              <a:t>NONE</a:t>
            </a:r>
          </a:p>
        </p:txBody>
      </p:sp>
    </p:spTree>
    <p:extLst>
      <p:ext uri="{BB962C8B-B14F-4D97-AF65-F5344CB8AC3E}">
        <p14:creationId xmlns:p14="http://schemas.microsoft.com/office/powerpoint/2010/main" val="268588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anim calcmode="lin" valueType="num">
                                      <p:cBhvr>
                                        <p:cTn id="42" dur="2000" fill="hold"/>
                                        <p:tgtEl>
                                          <p:spTgt spid="11"/>
                                        </p:tgtEl>
                                        <p:attrNameLst>
                                          <p:attrName>ppt_w</p:attrName>
                                        </p:attrNameLst>
                                      </p:cBhvr>
                                      <p:tavLst>
                                        <p:tav tm="0" fmla="#ppt_w*sin(2.5*pi*$)">
                                          <p:val>
                                            <p:fltVal val="0"/>
                                          </p:val>
                                        </p:tav>
                                        <p:tav tm="100000">
                                          <p:val>
                                            <p:fltVal val="1"/>
                                          </p:val>
                                        </p:tav>
                                      </p:tavLst>
                                    </p:anim>
                                    <p:anim calcmode="lin" valueType="num">
                                      <p:cBhvr>
                                        <p:cTn id="4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496FD-FE5D-7AD4-AC0B-05177CE1B315}"/>
              </a:ext>
            </a:extLst>
          </p:cNvPr>
          <p:cNvSpPr txBox="1"/>
          <p:nvPr/>
        </p:nvSpPr>
        <p:spPr>
          <a:xfrm>
            <a:off x="1809750" y="3111500"/>
            <a:ext cx="10382250" cy="3588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0365" indent="-380365">
              <a:lnSpc>
                <a:spcPct val="150000"/>
              </a:lnSpc>
              <a:buFont typeface="Wingdings,Sans-Serif"/>
              <a:buChar char="ü"/>
            </a:pPr>
            <a:r>
              <a:rPr lang="en-US" sz="2200" dirty="0">
                <a:solidFill>
                  <a:schemeClr val="tx2"/>
                </a:solidFill>
              </a:rPr>
              <a:t>Tabulator Memory Stick/ Ballot Sheets/ Tape</a:t>
            </a:r>
          </a:p>
          <a:p>
            <a:pPr marL="380365" indent="-380365">
              <a:lnSpc>
                <a:spcPct val="150000"/>
              </a:lnSpc>
              <a:buFont typeface="Wingdings,Sans-Serif"/>
              <a:buChar char="ü"/>
            </a:pPr>
            <a:r>
              <a:rPr lang="en-US" sz="2200" dirty="0">
                <a:solidFill>
                  <a:schemeClr val="tx2"/>
                </a:solidFill>
              </a:rPr>
              <a:t>Write-in Tally Sheets</a:t>
            </a:r>
          </a:p>
          <a:p>
            <a:pPr marL="380365" indent="-380365">
              <a:lnSpc>
                <a:spcPct val="150000"/>
              </a:lnSpc>
              <a:buFont typeface="Wingdings,Sans-Serif"/>
              <a:buChar char="ü"/>
            </a:pPr>
            <a:r>
              <a:rPr lang="en-US" sz="2200" dirty="0">
                <a:solidFill>
                  <a:schemeClr val="tx2"/>
                </a:solidFill>
              </a:rPr>
              <a:t>Spindled Applications to Vote</a:t>
            </a:r>
          </a:p>
          <a:p>
            <a:pPr marL="380365" indent="-380365">
              <a:lnSpc>
                <a:spcPct val="150000"/>
              </a:lnSpc>
              <a:buFont typeface="Wingdings,Sans-Serif"/>
              <a:buChar char="ü"/>
            </a:pPr>
            <a:r>
              <a:rPr lang="en-US" sz="2200" dirty="0">
                <a:solidFill>
                  <a:schemeClr val="tx2"/>
                </a:solidFill>
              </a:rPr>
              <a:t>Statement of Ballots</a:t>
            </a:r>
          </a:p>
          <a:p>
            <a:pPr marL="380365" indent="-380365">
              <a:lnSpc>
                <a:spcPct val="150000"/>
              </a:lnSpc>
              <a:buFont typeface="Wingdings,Sans-Serif"/>
              <a:buChar char="ü"/>
            </a:pPr>
            <a:r>
              <a:rPr lang="en-US" sz="2200" dirty="0">
                <a:solidFill>
                  <a:schemeClr val="tx2"/>
                </a:solidFill>
              </a:rPr>
              <a:t>Signature Roster or Pollbooks</a:t>
            </a:r>
          </a:p>
          <a:p>
            <a:pPr marL="380365" indent="-380365">
              <a:lnSpc>
                <a:spcPct val="150000"/>
              </a:lnSpc>
              <a:buFont typeface="Wingdings,Sans-Serif"/>
              <a:buChar char="ü"/>
            </a:pPr>
            <a:r>
              <a:rPr lang="en-US" sz="2200" dirty="0">
                <a:solidFill>
                  <a:schemeClr val="tx2"/>
                </a:solidFill>
              </a:rPr>
              <a:t>Voted Provisional Ballots</a:t>
            </a:r>
          </a:p>
          <a:p>
            <a:pPr marL="380365" indent="-380365">
              <a:lnSpc>
                <a:spcPct val="150000"/>
              </a:lnSpc>
              <a:buFont typeface="Wingdings,Sans-Serif"/>
              <a:buChar char="ü"/>
            </a:pPr>
            <a:r>
              <a:rPr lang="en-US" sz="2200" dirty="0">
                <a:solidFill>
                  <a:schemeClr val="tx2"/>
                </a:solidFill>
              </a:rPr>
              <a:t>Completed Expense Sheets</a:t>
            </a:r>
            <a:endParaRPr lang="en-US" dirty="0">
              <a:solidFill>
                <a:schemeClr val="tx2"/>
              </a:solidFill>
            </a:endParaRPr>
          </a:p>
        </p:txBody>
      </p:sp>
      <p:sp>
        <p:nvSpPr>
          <p:cNvPr id="2" name="Title 1">
            <a:extLst>
              <a:ext uri="{FF2B5EF4-FFF2-40B4-BE49-F238E27FC236}">
                <a16:creationId xmlns:a16="http://schemas.microsoft.com/office/drawing/2014/main" id="{3A3BCE35-32E3-3B7E-EBDA-7B5A6EAA869A}"/>
              </a:ext>
            </a:extLst>
          </p:cNvPr>
          <p:cNvSpPr>
            <a:spLocks noGrp="1"/>
          </p:cNvSpPr>
          <p:nvPr>
            <p:ph type="title"/>
          </p:nvPr>
        </p:nvSpPr>
        <p:spPr>
          <a:xfrm>
            <a:off x="734392" y="391583"/>
            <a:ext cx="10723217" cy="2384521"/>
          </a:xfrm>
          <a:solidFill>
            <a:schemeClr val="bg2"/>
          </a:solidFill>
        </p:spPr>
        <p:txBody>
          <a:bodyPr vert="horz" lIns="91440" tIns="45720" rIns="91440" bIns="45720" rtlCol="0" anchor="ctr" anchorCtr="0">
            <a:noAutofit/>
          </a:bodyPr>
          <a:lstStyle/>
          <a:p>
            <a:r>
              <a:rPr lang="en-US" sz="6000" b="0" dirty="0">
                <a:solidFill>
                  <a:schemeClr val="accent5"/>
                </a:solidFill>
              </a:rPr>
              <a:t>Review checklist provided by your Election Authority and return proper materials. </a:t>
            </a:r>
          </a:p>
        </p:txBody>
      </p:sp>
      <p:sp>
        <p:nvSpPr>
          <p:cNvPr id="6" name="TextBox 5">
            <a:extLst>
              <a:ext uri="{FF2B5EF4-FFF2-40B4-BE49-F238E27FC236}">
                <a16:creationId xmlns:a16="http://schemas.microsoft.com/office/drawing/2014/main" id="{22083875-8EB9-CCC3-A8B0-E9EEA54F832F}"/>
              </a:ext>
            </a:extLst>
          </p:cNvPr>
          <p:cNvSpPr txBox="1"/>
          <p:nvPr/>
        </p:nvSpPr>
        <p:spPr>
          <a:xfrm>
            <a:off x="6656917" y="4488669"/>
            <a:ext cx="5082938" cy="830997"/>
          </a:xfrm>
          <a:prstGeom prst="rect">
            <a:avLst/>
          </a:prstGeom>
          <a:solidFill>
            <a:schemeClr val="accent2"/>
          </a:solidFill>
        </p:spPr>
        <p:txBody>
          <a:bodyPr wrap="square" lIns="91440" tIns="45720" rIns="91440" bIns="45720" rtlCol="0" anchor="t">
            <a:spAutoFit/>
          </a:bodyPr>
          <a:lstStyle/>
          <a:p>
            <a:pPr algn="ctr"/>
            <a:r>
              <a:rPr lang="en-US" sz="2400" dirty="0">
                <a:solidFill>
                  <a:schemeClr val="tx2"/>
                </a:solidFill>
                <a:latin typeface="Neue Haas Grotesk Text Pro"/>
              </a:rPr>
              <a:t>Follow your Election Authority’s instructions on materials to return. </a:t>
            </a:r>
          </a:p>
        </p:txBody>
      </p:sp>
    </p:spTree>
    <p:extLst>
      <p:ext uri="{BB962C8B-B14F-4D97-AF65-F5344CB8AC3E}">
        <p14:creationId xmlns:p14="http://schemas.microsoft.com/office/powerpoint/2010/main" val="20962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5BB6-79D4-366A-C47A-EE51C54AC3D8}"/>
              </a:ext>
            </a:extLst>
          </p:cNvPr>
          <p:cNvSpPr>
            <a:spLocks noGrp="1"/>
          </p:cNvSpPr>
          <p:nvPr>
            <p:ph type="title"/>
          </p:nvPr>
        </p:nvSpPr>
        <p:spPr/>
        <p:txBody>
          <a:bodyPr anchor="ctr">
            <a:normAutofit/>
          </a:bodyPr>
          <a:lstStyle/>
          <a:p>
            <a:pPr algn="ctr"/>
            <a:r>
              <a:rPr lang="en-US" b="0" dirty="0">
                <a:solidFill>
                  <a:schemeClr val="tx2"/>
                </a:solidFill>
              </a:rPr>
              <a:t>Complete and sign </a:t>
            </a:r>
            <a:r>
              <a:rPr lang="en-US" b="0" u="sng" dirty="0">
                <a:solidFill>
                  <a:schemeClr val="tx2"/>
                </a:solidFill>
              </a:rPr>
              <a:t>ALL</a:t>
            </a:r>
            <a:r>
              <a:rPr lang="en-US" b="0" dirty="0">
                <a:solidFill>
                  <a:schemeClr val="tx2"/>
                </a:solidFill>
              </a:rPr>
              <a:t> forms </a:t>
            </a:r>
            <a:br>
              <a:rPr lang="en-US" b="0" dirty="0"/>
            </a:br>
            <a:br>
              <a:rPr lang="en-US" b="0" dirty="0"/>
            </a:br>
            <a:r>
              <a:rPr lang="en-US" b="0" dirty="0">
                <a:solidFill>
                  <a:schemeClr val="tx2"/>
                </a:solidFill>
              </a:rPr>
              <a:t>Leave your polling place clean and tidy</a:t>
            </a:r>
            <a:endParaRPr lang="en-US"/>
          </a:p>
        </p:txBody>
      </p:sp>
      <p:pic>
        <p:nvPicPr>
          <p:cNvPr id="4" name="Graphic 3" descr="Mop and bucket with solid fill">
            <a:extLst>
              <a:ext uri="{FF2B5EF4-FFF2-40B4-BE49-F238E27FC236}">
                <a16:creationId xmlns:a16="http://schemas.microsoft.com/office/drawing/2014/main" id="{692130BB-4596-BE81-B0BD-800B31B13F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7191" y="919671"/>
            <a:ext cx="4790059" cy="4790059"/>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p:spPr>
      </p:pic>
    </p:spTree>
    <p:extLst>
      <p:ext uri="{BB962C8B-B14F-4D97-AF65-F5344CB8AC3E}">
        <p14:creationId xmlns:p14="http://schemas.microsoft.com/office/powerpoint/2010/main" val="162911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396CE5-1532-CC44-24D5-CDDD9D992497}"/>
              </a:ext>
            </a:extLst>
          </p:cNvPr>
          <p:cNvSpPr txBox="1"/>
          <p:nvPr/>
        </p:nvSpPr>
        <p:spPr>
          <a:xfrm>
            <a:off x="914400" y="914400"/>
            <a:ext cx="10360152" cy="914400"/>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en-US" sz="4800" b="1" kern="1200" dirty="0">
                <a:solidFill>
                  <a:schemeClr val="accent6"/>
                </a:solidFill>
                <a:latin typeface="+mj-lt"/>
                <a:ea typeface="+mj-ea"/>
                <a:cs typeface="+mj-cs"/>
              </a:rPr>
              <a:t>Things to Remember…</a:t>
            </a:r>
          </a:p>
        </p:txBody>
      </p:sp>
      <p:graphicFrame>
        <p:nvGraphicFramePr>
          <p:cNvPr id="5" name="Table 4">
            <a:extLst>
              <a:ext uri="{FF2B5EF4-FFF2-40B4-BE49-F238E27FC236}">
                <a16:creationId xmlns:a16="http://schemas.microsoft.com/office/drawing/2014/main" id="{FE1984B1-84B4-9123-EECE-090BC337B29A}"/>
              </a:ext>
            </a:extLst>
          </p:cNvPr>
          <p:cNvGraphicFramePr>
            <a:graphicFrameLocks noGrp="1"/>
          </p:cNvGraphicFramePr>
          <p:nvPr>
            <p:extLst>
              <p:ext uri="{D42A27DB-BD31-4B8C-83A1-F6EECF244321}">
                <p14:modId xmlns:p14="http://schemas.microsoft.com/office/powerpoint/2010/main" val="2049172366"/>
              </p:ext>
            </p:extLst>
          </p:nvPr>
        </p:nvGraphicFramePr>
        <p:xfrm>
          <a:off x="1350849" y="2377439"/>
          <a:ext cx="9487253" cy="3374137"/>
        </p:xfrm>
        <a:graphic>
          <a:graphicData uri="http://schemas.openxmlformats.org/drawingml/2006/table">
            <a:tbl>
              <a:tblPr firstRow="1" bandRow="1">
                <a:tableStyleId>{35758FB7-9AC5-4552-8A53-C91805E547FA}</a:tableStyleId>
              </a:tblPr>
              <a:tblGrid>
                <a:gridCol w="4021619">
                  <a:extLst>
                    <a:ext uri="{9D8B030D-6E8A-4147-A177-3AD203B41FA5}">
                      <a16:colId xmlns:a16="http://schemas.microsoft.com/office/drawing/2014/main" val="1630870017"/>
                    </a:ext>
                  </a:extLst>
                </a:gridCol>
                <a:gridCol w="5465634">
                  <a:extLst>
                    <a:ext uri="{9D8B030D-6E8A-4147-A177-3AD203B41FA5}">
                      <a16:colId xmlns:a16="http://schemas.microsoft.com/office/drawing/2014/main" val="1228028820"/>
                    </a:ext>
                  </a:extLst>
                </a:gridCol>
              </a:tblGrid>
              <a:tr h="55523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a:solidFill>
                            <a:schemeClr val="bg2"/>
                          </a:solidFill>
                        </a:rPr>
                        <a:t>Rotate Positions</a:t>
                      </a:r>
                      <a:endParaRPr lang="en-US" sz="280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a:solidFill>
                            <a:schemeClr val="bg2"/>
                          </a:solidFill>
                        </a:rPr>
                        <a:t>It reduces fraud and its law</a:t>
                      </a:r>
                      <a:endParaRPr lang="en-US" sz="2400" b="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02530"/>
                  </a:ext>
                </a:extLst>
              </a:tr>
              <a:tr h="15924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a:solidFill>
                            <a:schemeClr val="bg2"/>
                          </a:solidFill>
                        </a:rPr>
                        <a:t>Act as a Board</a:t>
                      </a:r>
                      <a:endParaRPr lang="en-US" sz="280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chemeClr val="bg2"/>
                          </a:solidFill>
                        </a:rPr>
                        <a:t>You serve as a board - majority rules, whenever there is a decision to make, a majority of election judges will make the decisions.</a:t>
                      </a:r>
                      <a:endParaRPr lang="en-US" sz="240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6804868"/>
                  </a:ext>
                </a:extLst>
              </a:tr>
              <a:tr h="1226404">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2800" b="1">
                          <a:solidFill>
                            <a:schemeClr val="bg2"/>
                          </a:solidFill>
                        </a:rPr>
                        <a:t>Have Equal Authority </a:t>
                      </a:r>
                      <a:endParaRPr lang="en-US" sz="280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chemeClr val="bg2"/>
                          </a:solidFill>
                        </a:rPr>
                        <a:t>You all have equal authority in the polling place on Election Day! There is no “Head Judge”</a:t>
                      </a:r>
                      <a:endParaRPr lang="en-US" sz="2400">
                        <a:solidFill>
                          <a:schemeClr val="bg2"/>
                        </a:solidFill>
                        <a:latin typeface="Rubik"/>
                      </a:endParaRPr>
                    </a:p>
                  </a:txBody>
                  <a:tcPr marL="91523" marR="91523" marT="45761" marB="45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73078633"/>
                  </a:ext>
                </a:extLst>
              </a:tr>
            </a:tbl>
          </a:graphicData>
        </a:graphic>
      </p:graphicFrame>
    </p:spTree>
    <p:extLst>
      <p:ext uri="{BB962C8B-B14F-4D97-AF65-F5344CB8AC3E}">
        <p14:creationId xmlns:p14="http://schemas.microsoft.com/office/powerpoint/2010/main" val="1785030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77E74B-322D-C276-E89B-A36786FEA5BD}"/>
              </a:ext>
            </a:extLst>
          </p:cNvPr>
          <p:cNvSpPr>
            <a:spLocks noGrp="1"/>
          </p:cNvSpPr>
          <p:nvPr>
            <p:ph type="ctrTitle"/>
          </p:nvPr>
        </p:nvSpPr>
        <p:spPr>
          <a:xfrm>
            <a:off x="1856317" y="501650"/>
            <a:ext cx="8478181" cy="1208617"/>
          </a:xfrm>
        </p:spPr>
        <p:txBody>
          <a:bodyPr vert="horz" lIns="91440" tIns="45720" rIns="91440" bIns="45720" rtlCol="0" anchor="ctr">
            <a:normAutofit/>
          </a:bodyPr>
          <a:lstStyle/>
          <a:p>
            <a:pPr algn="ctr"/>
            <a:r>
              <a:rPr lang="en-US" sz="6000" u="sng" dirty="0">
                <a:solidFill>
                  <a:schemeClr val="accent5"/>
                </a:solidFill>
              </a:rPr>
              <a:t>Returning Materials</a:t>
            </a:r>
            <a:endParaRPr lang="en-US"/>
          </a:p>
        </p:txBody>
      </p:sp>
      <p:sp>
        <p:nvSpPr>
          <p:cNvPr id="2" name="Text Placeholder 1">
            <a:extLst>
              <a:ext uri="{FF2B5EF4-FFF2-40B4-BE49-F238E27FC236}">
                <a16:creationId xmlns:a16="http://schemas.microsoft.com/office/drawing/2014/main" id="{1E7FBD26-762D-B690-EAA3-BCEFDC363BEA}"/>
              </a:ext>
            </a:extLst>
          </p:cNvPr>
          <p:cNvSpPr>
            <a:spLocks noGrp="1"/>
          </p:cNvSpPr>
          <p:nvPr>
            <p:ph sz="quarter" idx="13"/>
          </p:nvPr>
        </p:nvSpPr>
        <p:spPr>
          <a:xfrm>
            <a:off x="2118106" y="1845733"/>
            <a:ext cx="7953079" cy="3494617"/>
          </a:xfrm>
        </p:spPr>
        <p:txBody>
          <a:bodyPr>
            <a:normAutofit/>
          </a:bodyPr>
          <a:lstStyle/>
          <a:p>
            <a:pPr marL="202565" indent="0" algn="ctr">
              <a:buNone/>
            </a:pPr>
            <a:r>
              <a:rPr lang="en-US" sz="2400" dirty="0">
                <a:solidFill>
                  <a:schemeClr val="tx2"/>
                </a:solidFill>
              </a:rPr>
              <a:t>Two eligible judges, one from each political party, will deliver the materials </a:t>
            </a:r>
            <a:r>
              <a:rPr lang="en-US" sz="2400" u="sng" dirty="0">
                <a:solidFill>
                  <a:schemeClr val="accent5"/>
                </a:solidFill>
              </a:rPr>
              <a:t>DIRECTLY</a:t>
            </a:r>
            <a:r>
              <a:rPr lang="en-US" sz="2400" dirty="0">
                <a:solidFill>
                  <a:schemeClr val="tx2"/>
                </a:solidFill>
              </a:rPr>
              <a:t> to the Election Authority’s office when everything is done so the Election Authority can close out the election. </a:t>
            </a:r>
            <a:endParaRPr lang="en-US">
              <a:solidFill>
                <a:schemeClr val="tx2"/>
              </a:solidFill>
            </a:endParaRPr>
          </a:p>
        </p:txBody>
      </p:sp>
    </p:spTree>
    <p:extLst>
      <p:ext uri="{BB962C8B-B14F-4D97-AF65-F5344CB8AC3E}">
        <p14:creationId xmlns:p14="http://schemas.microsoft.com/office/powerpoint/2010/main" val="1783025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61249-96BF-181F-C3F6-9AEF8939B9F1}"/>
              </a:ext>
            </a:extLst>
          </p:cNvPr>
          <p:cNvSpPr/>
          <p:nvPr/>
        </p:nvSpPr>
        <p:spPr>
          <a:xfrm>
            <a:off x="915924" y="914400"/>
            <a:ext cx="10360152" cy="502920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b="1" kern="1200">
              <a:ln w="22225">
                <a:solidFill>
                  <a:schemeClr val="accent2"/>
                </a:solidFill>
                <a:prstDash val="solid"/>
              </a:ln>
              <a:latin typeface="+mj-lt"/>
              <a:ea typeface="+mj-ea"/>
              <a:cs typeface="+mj-cs"/>
            </a:endParaRPr>
          </a:p>
        </p:txBody>
      </p:sp>
      <p:sp>
        <p:nvSpPr>
          <p:cNvPr id="6" name="TextBox 5">
            <a:extLst>
              <a:ext uri="{FF2B5EF4-FFF2-40B4-BE49-F238E27FC236}">
                <a16:creationId xmlns:a16="http://schemas.microsoft.com/office/drawing/2014/main" id="{42180D00-DDAD-1E5B-C5E3-9C0739AA5A03}"/>
              </a:ext>
            </a:extLst>
          </p:cNvPr>
          <p:cNvSpPr txBox="1"/>
          <p:nvPr/>
        </p:nvSpPr>
        <p:spPr>
          <a:xfrm>
            <a:off x="3048000" y="2653090"/>
            <a:ext cx="6096000" cy="1569660"/>
          </a:xfrm>
          <a:prstGeom prst="rect">
            <a:avLst/>
          </a:prstGeom>
          <a:noFill/>
        </p:spPr>
        <p:txBody>
          <a:bodyPr wrap="square" lIns="91440" tIns="45720" rIns="91440" bIns="45720" anchor="t">
            <a:spAutoFit/>
          </a:bodyPr>
          <a:lstStyle/>
          <a:p>
            <a:pPr algn="ctr"/>
            <a:r>
              <a:rPr lang="en-US" sz="9600" b="1" dirty="0">
                <a:solidFill>
                  <a:schemeClr val="accent3"/>
                </a:solidFill>
                <a:latin typeface="+mj-lt"/>
              </a:rPr>
              <a:t>The End</a:t>
            </a:r>
            <a:endParaRPr lang="en-US" sz="9600" dirty="0">
              <a:solidFill>
                <a:schemeClr val="accent3"/>
              </a:solidFill>
              <a:latin typeface="+mj-lt"/>
            </a:endParaRPr>
          </a:p>
        </p:txBody>
      </p:sp>
    </p:spTree>
    <p:extLst>
      <p:ext uri="{BB962C8B-B14F-4D97-AF65-F5344CB8AC3E}">
        <p14:creationId xmlns:p14="http://schemas.microsoft.com/office/powerpoint/2010/main" val="35906692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1FB3-FE4D-8FCF-0386-74F9B6E1826B}"/>
              </a:ext>
            </a:extLst>
          </p:cNvPr>
          <p:cNvSpPr>
            <a:spLocks noGrp="1"/>
          </p:cNvSpPr>
          <p:nvPr>
            <p:ph type="ctrTitle"/>
          </p:nvPr>
        </p:nvSpPr>
        <p:spPr>
          <a:solidFill>
            <a:schemeClr val="tx2"/>
          </a:solidFill>
        </p:spPr>
        <p:txBody>
          <a:bodyPr/>
          <a:lstStyle/>
          <a:p>
            <a:r>
              <a:rPr lang="en-US" sz="5400"/>
              <a:t>Test Answer Key</a:t>
            </a:r>
          </a:p>
        </p:txBody>
      </p:sp>
      <p:sp>
        <p:nvSpPr>
          <p:cNvPr id="3" name="TextBox 2">
            <a:extLst>
              <a:ext uri="{FF2B5EF4-FFF2-40B4-BE49-F238E27FC236}">
                <a16:creationId xmlns:a16="http://schemas.microsoft.com/office/drawing/2014/main" id="{4C9FB29C-A71A-F718-63C3-105FFD664761}"/>
              </a:ext>
            </a:extLst>
          </p:cNvPr>
          <p:cNvSpPr txBox="1"/>
          <p:nvPr/>
        </p:nvSpPr>
        <p:spPr>
          <a:xfrm>
            <a:off x="1371600" y="1607129"/>
            <a:ext cx="9448799" cy="4341312"/>
          </a:xfrm>
          <a:prstGeom prst="rect">
            <a:avLst/>
          </a:prstGeom>
          <a:solidFill>
            <a:schemeClr val="accent4"/>
          </a:solidFill>
          <a:ln>
            <a:solidFill>
              <a:schemeClr val="accent4"/>
            </a:solidFill>
          </a:ln>
        </p:spPr>
        <p:txBody>
          <a:bodyPr wrap="square" lIns="91440" tIns="45720" rIns="91440" bIns="45720" numCol="5" rtlCol="0" anchor="ctr">
            <a:spAutoFit/>
          </a:bodyPr>
          <a:lstStyle/>
          <a:p>
            <a:pPr marL="342900" indent="-342900" algn="ctr">
              <a:buClr>
                <a:schemeClr val="tx2"/>
              </a:buClr>
              <a:buSzPct val="80000"/>
              <a:buFont typeface="+mj-lt"/>
              <a:buAutoNum type="arabicPeriod"/>
            </a:pPr>
            <a:r>
              <a:rPr lang="en-US" sz="4000" dirty="0">
                <a:solidFill>
                  <a:schemeClr val="tx2"/>
                </a:solidFill>
                <a:latin typeface="Neue Haas Grotesk Text Pro"/>
              </a:rPr>
              <a:t>C </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F</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A</a:t>
            </a:r>
          </a:p>
          <a:p>
            <a:pPr marL="342900" indent="-342900" algn="ctr">
              <a:buClr>
                <a:schemeClr val="tx2"/>
              </a:buClr>
              <a:buSzPct val="80000"/>
              <a:buFont typeface="+mj-lt"/>
              <a:buAutoNum type="arabicPeriod"/>
            </a:pPr>
            <a:r>
              <a:rPr lang="en-US" sz="4000" dirty="0">
                <a:solidFill>
                  <a:schemeClr val="tx2"/>
                </a:solidFill>
                <a:latin typeface="Neue Haas Grotesk Text Pro"/>
              </a:rPr>
              <a:t>F</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B</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B</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F</a:t>
            </a:r>
          </a:p>
          <a:p>
            <a:pPr marL="342900" indent="-342900" algn="ctr">
              <a:buClr>
                <a:schemeClr val="tx2"/>
              </a:buClr>
              <a:buSzPct val="80000"/>
              <a:buFont typeface="+mj-lt"/>
              <a:buAutoNum type="arabicPeriod"/>
            </a:pPr>
            <a:r>
              <a:rPr lang="en-US" sz="4000" dirty="0">
                <a:solidFill>
                  <a:schemeClr val="tx2"/>
                </a:solidFill>
                <a:latin typeface="Neue Haas Grotesk Text Pro"/>
              </a:rPr>
              <a:t>F</a:t>
            </a:r>
          </a:p>
          <a:p>
            <a:pPr marL="342900" indent="-342900" algn="ctr">
              <a:buClr>
                <a:schemeClr val="tx2"/>
              </a:buClr>
              <a:buSzPct val="80000"/>
              <a:buFont typeface="+mj-lt"/>
              <a:buAutoNum type="arabicPeriod"/>
            </a:pPr>
            <a:r>
              <a:rPr lang="en-US" sz="4000" dirty="0">
                <a:solidFill>
                  <a:schemeClr val="tx2"/>
                </a:solidFill>
                <a:latin typeface="Neue Haas Grotesk Text Pro"/>
              </a:rPr>
              <a:t>D</a:t>
            </a:r>
          </a:p>
          <a:p>
            <a:pPr marL="342900" indent="-342900" algn="ctr">
              <a:buClr>
                <a:schemeClr val="tx2"/>
              </a:buClr>
              <a:buSzPct val="80000"/>
              <a:buFont typeface="+mj-lt"/>
              <a:buAutoNum type="arabicPeriod"/>
            </a:pPr>
            <a:r>
              <a:rPr lang="en-US" sz="4000" dirty="0">
                <a:solidFill>
                  <a:schemeClr val="tx2"/>
                </a:solidFill>
                <a:latin typeface="Neue Haas Grotesk Text Pro"/>
              </a:rPr>
              <a:t>T</a:t>
            </a:r>
          </a:p>
          <a:p>
            <a:pPr marL="342900" indent="-342900" algn="ctr">
              <a:buClr>
                <a:schemeClr val="tx2"/>
              </a:buClr>
              <a:buSzPct val="80000"/>
              <a:buFont typeface="+mj-lt"/>
              <a:buAutoNum type="arabicPeriod"/>
            </a:pPr>
            <a:r>
              <a:rPr lang="en-US" sz="4000" dirty="0">
                <a:solidFill>
                  <a:schemeClr val="tx2"/>
                </a:solidFill>
                <a:latin typeface="Neue Haas Grotesk Text Pro"/>
              </a:rPr>
              <a:t>F</a:t>
            </a:r>
          </a:p>
          <a:p>
            <a:endParaRPr lang="en-US">
              <a:latin typeface="Neue Haas Grotesk Text Pro"/>
            </a:endParaRPr>
          </a:p>
          <a:p>
            <a:pPr marL="342900" indent="-342900">
              <a:buFont typeface="+mj-lt"/>
              <a:buAutoNum type="arabicPeriod"/>
            </a:pPr>
            <a:endParaRPr lang="en-US">
              <a:latin typeface="Neue Haas Grotesk Text Pro"/>
            </a:endParaRPr>
          </a:p>
        </p:txBody>
      </p:sp>
      <p:sp>
        <p:nvSpPr>
          <p:cNvPr id="6" name="TextBox 5">
            <a:extLst>
              <a:ext uri="{FF2B5EF4-FFF2-40B4-BE49-F238E27FC236}">
                <a16:creationId xmlns:a16="http://schemas.microsoft.com/office/drawing/2014/main" id="{CF8CCC25-962E-5AC6-A097-BE3141BD5C13}"/>
              </a:ext>
            </a:extLst>
          </p:cNvPr>
          <p:cNvSpPr txBox="1"/>
          <p:nvPr/>
        </p:nvSpPr>
        <p:spPr>
          <a:xfrm>
            <a:off x="1236726" y="540227"/>
            <a:ext cx="6094476" cy="769441"/>
          </a:xfrm>
          <a:prstGeom prst="rect">
            <a:avLst/>
          </a:prstGeom>
          <a:solidFill>
            <a:schemeClr val="accent2"/>
          </a:solidFill>
        </p:spPr>
        <p:txBody>
          <a:bodyPr wrap="square" lIns="91440" tIns="45720" rIns="91440" bIns="45720" anchor="t">
            <a:spAutoFit/>
          </a:bodyPr>
          <a:lstStyle/>
          <a:p>
            <a:r>
              <a:rPr lang="en-US" sz="4400" dirty="0">
                <a:solidFill>
                  <a:schemeClr val="tx2"/>
                </a:solidFill>
              </a:rPr>
              <a:t>Test Answer Key</a:t>
            </a:r>
          </a:p>
        </p:txBody>
      </p:sp>
    </p:spTree>
    <p:extLst>
      <p:ext uri="{BB962C8B-B14F-4D97-AF65-F5344CB8AC3E}">
        <p14:creationId xmlns:p14="http://schemas.microsoft.com/office/powerpoint/2010/main" val="146689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B7C9-BE18-306F-F49B-303B566A1F15}"/>
              </a:ext>
            </a:extLst>
          </p:cNvPr>
          <p:cNvSpPr>
            <a:spLocks noGrp="1"/>
          </p:cNvSpPr>
          <p:nvPr>
            <p:ph type="title"/>
          </p:nvPr>
        </p:nvSpPr>
        <p:spPr>
          <a:xfrm>
            <a:off x="416983" y="681566"/>
            <a:ext cx="10815489" cy="903817"/>
          </a:xfrm>
        </p:spPr>
        <p:txBody>
          <a:bodyPr>
            <a:normAutofit fontScale="90000"/>
          </a:bodyPr>
          <a:lstStyle/>
          <a:p>
            <a:r>
              <a:rPr lang="en-US" sz="3200" dirty="0">
                <a:solidFill>
                  <a:schemeClr val="accent5"/>
                </a:solidFill>
              </a:rPr>
              <a:t>Who else may be present in the polls on Election Day</a:t>
            </a:r>
            <a:br>
              <a:rPr lang="en-US" sz="3200" dirty="0"/>
            </a:br>
            <a:endParaRPr lang="en-US"/>
          </a:p>
        </p:txBody>
      </p:sp>
      <p:sp>
        <p:nvSpPr>
          <p:cNvPr id="4" name="TextBox 3">
            <a:extLst>
              <a:ext uri="{FF2B5EF4-FFF2-40B4-BE49-F238E27FC236}">
                <a16:creationId xmlns:a16="http://schemas.microsoft.com/office/drawing/2014/main" id="{0BF8F77C-8A62-02D5-E6DD-278D7727550F}"/>
              </a:ext>
            </a:extLst>
          </p:cNvPr>
          <p:cNvSpPr txBox="1"/>
          <p:nvPr/>
        </p:nvSpPr>
        <p:spPr>
          <a:xfrm>
            <a:off x="914400" y="1828800"/>
            <a:ext cx="5115208" cy="3375796"/>
          </a:xfrm>
          <a:prstGeom prst="rect">
            <a:avLst/>
          </a:prstGeom>
          <a:noFill/>
        </p:spPr>
        <p:txBody>
          <a:bodyPr wrap="square" lIns="91440" tIns="45720" rIns="91440" bIns="45720" rtlCol="0" anchor="t">
            <a:spAutoFit/>
          </a:bodyPr>
          <a:lstStyle/>
          <a:p>
            <a:pPr marL="457200" indent="-457200">
              <a:buClr>
                <a:schemeClr val="tx1">
                  <a:lumMod val="90000"/>
                  <a:lumOff val="10000"/>
                </a:schemeClr>
              </a:buClr>
              <a:buFont typeface="Arial" panose="020B0604020202020204" pitchFamily="34" charset="0"/>
              <a:buChar char="•"/>
            </a:pPr>
            <a:r>
              <a:rPr lang="en-US" sz="2650" dirty="0">
                <a:solidFill>
                  <a:schemeClr val="tx1">
                    <a:lumMod val="90000"/>
                    <a:lumOff val="10000"/>
                  </a:schemeClr>
                </a:solidFill>
              </a:rPr>
              <a:t>Law Enforcement Officials</a:t>
            </a:r>
          </a:p>
          <a:p>
            <a:pPr marL="457200" indent="-457200">
              <a:buClr>
                <a:schemeClr val="tx1">
                  <a:lumMod val="90000"/>
                  <a:lumOff val="10000"/>
                </a:schemeClr>
              </a:buClr>
              <a:buFont typeface="Arial" panose="020B0604020202020204" pitchFamily="34" charset="0"/>
              <a:buChar char="•"/>
            </a:pPr>
            <a:r>
              <a:rPr lang="en-US" sz="2650" dirty="0">
                <a:solidFill>
                  <a:schemeClr val="tx1">
                    <a:lumMod val="90000"/>
                    <a:lumOff val="10000"/>
                  </a:schemeClr>
                </a:solidFill>
              </a:rPr>
              <a:t>Representatives of:</a:t>
            </a:r>
          </a:p>
          <a:p>
            <a:pPr lvl="1">
              <a:buClr>
                <a:schemeClr val="tx1">
                  <a:lumMod val="90000"/>
                  <a:lumOff val="10000"/>
                </a:schemeClr>
              </a:buClr>
            </a:pPr>
            <a:r>
              <a:rPr lang="en-US" sz="2650" dirty="0">
                <a:solidFill>
                  <a:schemeClr val="tx1">
                    <a:lumMod val="90000"/>
                    <a:lumOff val="10000"/>
                  </a:schemeClr>
                </a:solidFill>
              </a:rPr>
              <a:t>- Attorney General</a:t>
            </a:r>
          </a:p>
          <a:p>
            <a:pPr lvl="1">
              <a:buClr>
                <a:schemeClr val="tx1">
                  <a:lumMod val="90000"/>
                  <a:lumOff val="10000"/>
                </a:schemeClr>
              </a:buClr>
            </a:pPr>
            <a:r>
              <a:rPr lang="en-US" sz="2650" dirty="0">
                <a:solidFill>
                  <a:schemeClr val="tx1">
                    <a:lumMod val="90000"/>
                    <a:lumOff val="10000"/>
                  </a:schemeClr>
                </a:solidFill>
              </a:rPr>
              <a:t>- State’s </a:t>
            </a:r>
            <a:r>
              <a:rPr lang="en-US" sz="2650" dirty="0">
                <a:solidFill>
                  <a:schemeClr val="tx2"/>
                </a:solidFill>
              </a:rPr>
              <a:t>Attorney</a:t>
            </a:r>
            <a:r>
              <a:rPr lang="en-US" sz="2650" dirty="0">
                <a:solidFill>
                  <a:schemeClr val="tx1">
                    <a:lumMod val="90000"/>
                    <a:lumOff val="10000"/>
                  </a:schemeClr>
                </a:solidFill>
              </a:rPr>
              <a:t> </a:t>
            </a:r>
          </a:p>
          <a:p>
            <a:pPr lvl="1">
              <a:buClr>
                <a:schemeClr val="tx1">
                  <a:lumMod val="90000"/>
                  <a:lumOff val="10000"/>
                </a:schemeClr>
              </a:buClr>
            </a:pPr>
            <a:r>
              <a:rPr lang="en-US" sz="2650" dirty="0">
                <a:solidFill>
                  <a:schemeClr val="tx1">
                    <a:lumMod val="90000"/>
                    <a:lumOff val="10000"/>
                  </a:schemeClr>
                </a:solidFill>
              </a:rPr>
              <a:t>- Election Authority </a:t>
            </a:r>
          </a:p>
          <a:p>
            <a:pPr lvl="1">
              <a:buClr>
                <a:schemeClr val="tx1">
                  <a:lumMod val="90000"/>
                  <a:lumOff val="10000"/>
                </a:schemeClr>
              </a:buClr>
            </a:pPr>
            <a:r>
              <a:rPr lang="en-US" sz="2650" dirty="0">
                <a:solidFill>
                  <a:schemeClr val="tx1">
                    <a:lumMod val="90000"/>
                    <a:lumOff val="10000"/>
                  </a:schemeClr>
                </a:solidFill>
              </a:rPr>
              <a:t>- State Board of Elections</a:t>
            </a:r>
          </a:p>
          <a:p>
            <a:pPr marL="457200" lvl="5" indent="-457200">
              <a:buClr>
                <a:schemeClr val="tx1">
                  <a:lumMod val="90000"/>
                  <a:lumOff val="10000"/>
                </a:schemeClr>
              </a:buClr>
              <a:buFont typeface="Arial" panose="020B0604020202020204" pitchFamily="34" charset="0"/>
              <a:buChar char="•"/>
            </a:pPr>
            <a:r>
              <a:rPr lang="en-US" sz="2650" dirty="0">
                <a:solidFill>
                  <a:schemeClr val="tx1">
                    <a:lumMod val="90000"/>
                    <a:lumOff val="10000"/>
                  </a:schemeClr>
                </a:solidFill>
              </a:rPr>
              <a:t>Qualified </a:t>
            </a:r>
            <a:r>
              <a:rPr lang="en-US" sz="2650" dirty="0" err="1">
                <a:solidFill>
                  <a:schemeClr val="tx1">
                    <a:lumMod val="90000"/>
                    <a:lumOff val="10000"/>
                  </a:schemeClr>
                </a:solidFill>
              </a:rPr>
              <a:t>Pollwatchers</a:t>
            </a:r>
            <a:r>
              <a:rPr lang="en-US" sz="2650" dirty="0">
                <a:solidFill>
                  <a:schemeClr val="tx1">
                    <a:lumMod val="90000"/>
                    <a:lumOff val="10000"/>
                  </a:schemeClr>
                </a:solidFill>
              </a:rPr>
              <a:t> </a:t>
            </a:r>
          </a:p>
          <a:p>
            <a:pPr marL="0" lvl="5">
              <a:buClr>
                <a:schemeClr val="tx1">
                  <a:lumMod val="90000"/>
                  <a:lumOff val="10000"/>
                </a:schemeClr>
              </a:buClr>
            </a:pPr>
            <a:r>
              <a:rPr lang="en-US" sz="2650" dirty="0">
                <a:solidFill>
                  <a:schemeClr val="tx1">
                    <a:lumMod val="90000"/>
                    <a:lumOff val="10000"/>
                  </a:schemeClr>
                </a:solidFill>
              </a:rPr>
              <a:t>	(with proper credentials)</a:t>
            </a:r>
          </a:p>
        </p:txBody>
      </p:sp>
      <p:pic>
        <p:nvPicPr>
          <p:cNvPr id="6" name="Graphic 5" descr="Employee badge outline">
            <a:extLst>
              <a:ext uri="{FF2B5EF4-FFF2-40B4-BE49-F238E27FC236}">
                <a16:creationId xmlns:a16="http://schemas.microsoft.com/office/drawing/2014/main" id="{2E2AE1B4-E28E-77E5-23FF-44D0D07DE7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7689" y="2185679"/>
            <a:ext cx="2673533" cy="2673533"/>
          </a:xfrm>
          <a:prstGeom prst="rect">
            <a:avLst/>
          </a:prstGeom>
        </p:spPr>
      </p:pic>
    </p:spTree>
    <p:extLst>
      <p:ext uri="{BB962C8B-B14F-4D97-AF65-F5344CB8AC3E}">
        <p14:creationId xmlns:p14="http://schemas.microsoft.com/office/powerpoint/2010/main" val="12898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E2FE8-1873-8374-8113-6F1E1112D169}"/>
              </a:ext>
            </a:extLst>
          </p:cNvPr>
          <p:cNvSpPr>
            <a:spLocks noGrp="1"/>
          </p:cNvSpPr>
          <p:nvPr>
            <p:ph type="ctrTitle"/>
          </p:nvPr>
        </p:nvSpPr>
        <p:spPr>
          <a:xfrm>
            <a:off x="933060" y="429208"/>
            <a:ext cx="10410931" cy="1698171"/>
          </a:xfrm>
        </p:spPr>
        <p:txBody>
          <a:bodyPr/>
          <a:lstStyle/>
          <a:p>
            <a:r>
              <a:rPr lang="en-US" sz="5300" err="1">
                <a:solidFill>
                  <a:schemeClr val="accent5"/>
                </a:solidFill>
              </a:rPr>
              <a:t>Pollwatchers</a:t>
            </a:r>
            <a:r>
              <a:rPr lang="en-US" sz="5300" dirty="0">
                <a:solidFill>
                  <a:schemeClr val="accent5"/>
                </a:solidFill>
              </a:rPr>
              <a:t>: Who are they?</a:t>
            </a:r>
          </a:p>
        </p:txBody>
      </p:sp>
      <p:sp>
        <p:nvSpPr>
          <p:cNvPr id="4" name="TextBox 3">
            <a:extLst>
              <a:ext uri="{FF2B5EF4-FFF2-40B4-BE49-F238E27FC236}">
                <a16:creationId xmlns:a16="http://schemas.microsoft.com/office/drawing/2014/main" id="{F7A935DB-A2F5-2B57-F46B-9A0C67858D33}"/>
              </a:ext>
            </a:extLst>
          </p:cNvPr>
          <p:cNvSpPr txBox="1"/>
          <p:nvPr/>
        </p:nvSpPr>
        <p:spPr>
          <a:xfrm>
            <a:off x="1285131" y="2127379"/>
            <a:ext cx="9080483" cy="3416320"/>
          </a:xfrm>
          <a:prstGeom prst="rect">
            <a:avLst/>
          </a:prstGeom>
          <a:noFill/>
        </p:spPr>
        <p:txBody>
          <a:bodyPr wrap="square" rtlCol="0">
            <a:spAutoFit/>
          </a:bodyPr>
          <a:lstStyle/>
          <a:p>
            <a:pPr marL="342900" indent="-342900">
              <a:buClr>
                <a:schemeClr val="tx1">
                  <a:lumMod val="90000"/>
                  <a:lumOff val="10000"/>
                </a:schemeClr>
              </a:buClr>
              <a:buFont typeface="Arial" panose="020B0604020202020204" pitchFamily="34" charset="0"/>
              <a:buChar char="•"/>
            </a:pPr>
            <a:r>
              <a:rPr lang="en-US" sz="2400">
                <a:solidFill>
                  <a:srgbClr val="2C3932"/>
                </a:solidFill>
              </a:rPr>
              <a:t>Registered Voter in Illinois</a:t>
            </a:r>
          </a:p>
          <a:p>
            <a:pPr marL="342900" indent="-342900">
              <a:buClr>
                <a:schemeClr val="tx1">
                  <a:lumMod val="90000"/>
                  <a:lumOff val="10000"/>
                </a:schemeClr>
              </a:buClr>
              <a:buFont typeface="Arial" panose="020B0604020202020204" pitchFamily="34" charset="0"/>
              <a:buChar char="•"/>
            </a:pPr>
            <a:r>
              <a:rPr lang="en-US" sz="2400">
                <a:solidFill>
                  <a:srgbClr val="2C3932"/>
                </a:solidFill>
              </a:rPr>
              <a:t>Must Have Credentials Issued by Election Authority or State Board of Elections</a:t>
            </a:r>
          </a:p>
          <a:p>
            <a:pPr marL="342900" indent="-342900">
              <a:buClr>
                <a:schemeClr val="tx1">
                  <a:lumMod val="90000"/>
                  <a:lumOff val="10000"/>
                </a:schemeClr>
              </a:buClr>
              <a:buFont typeface="Arial" panose="020B0604020202020204" pitchFamily="34" charset="0"/>
              <a:buChar char="•"/>
            </a:pPr>
            <a:r>
              <a:rPr lang="en-US" sz="2400">
                <a:solidFill>
                  <a:srgbClr val="2C3932"/>
                </a:solidFill>
              </a:rPr>
              <a:t>Appointed by:</a:t>
            </a:r>
          </a:p>
          <a:p>
            <a:pPr lvl="2">
              <a:buClr>
                <a:schemeClr val="tx1">
                  <a:lumMod val="90000"/>
                  <a:lumOff val="10000"/>
                </a:schemeClr>
              </a:buClr>
            </a:pPr>
            <a:r>
              <a:rPr lang="en-US" sz="2400">
                <a:solidFill>
                  <a:srgbClr val="2C3932"/>
                </a:solidFill>
              </a:rPr>
              <a:t>	- Candidates</a:t>
            </a:r>
          </a:p>
          <a:p>
            <a:pPr lvl="2">
              <a:buClr>
                <a:schemeClr val="tx1">
                  <a:lumMod val="90000"/>
                  <a:lumOff val="10000"/>
                </a:schemeClr>
              </a:buClr>
            </a:pPr>
            <a:r>
              <a:rPr lang="en-US" sz="2400">
                <a:solidFill>
                  <a:srgbClr val="2C3932"/>
                </a:solidFill>
              </a:rPr>
              <a:t>	- Political Parties</a:t>
            </a:r>
          </a:p>
          <a:p>
            <a:pPr lvl="2">
              <a:buClr>
                <a:schemeClr val="tx1">
                  <a:lumMod val="90000"/>
                  <a:lumOff val="10000"/>
                </a:schemeClr>
              </a:buClr>
            </a:pPr>
            <a:r>
              <a:rPr lang="en-US" sz="2400">
                <a:solidFill>
                  <a:srgbClr val="2C3932"/>
                </a:solidFill>
              </a:rPr>
              <a:t>	- Civic Organizations</a:t>
            </a:r>
          </a:p>
          <a:p>
            <a:pPr lvl="2">
              <a:buClr>
                <a:schemeClr val="tx1">
                  <a:lumMod val="90000"/>
                  <a:lumOff val="10000"/>
                </a:schemeClr>
              </a:buClr>
            </a:pPr>
            <a:r>
              <a:rPr lang="en-US" sz="2400">
                <a:solidFill>
                  <a:srgbClr val="2C3932"/>
                </a:solidFill>
              </a:rPr>
              <a:t>	- Proponents or Opponents to a Proposition</a:t>
            </a:r>
          </a:p>
          <a:p>
            <a:pPr marL="380990" lvl="2" indent="-380990">
              <a:buClr>
                <a:schemeClr val="tx1">
                  <a:lumMod val="90000"/>
                  <a:lumOff val="10000"/>
                </a:schemeClr>
              </a:buClr>
              <a:buFont typeface="Arial" panose="020B0604020202020204" pitchFamily="34" charset="0"/>
              <a:buChar char="•"/>
            </a:pPr>
            <a:r>
              <a:rPr lang="en-US" sz="2400">
                <a:solidFill>
                  <a:srgbClr val="2C3932"/>
                </a:solidFill>
              </a:rPr>
              <a:t>Candidates </a:t>
            </a:r>
            <a:r>
              <a:rPr lang="en-US" sz="2400" u="sng">
                <a:solidFill>
                  <a:srgbClr val="2C3932"/>
                </a:solidFill>
              </a:rPr>
              <a:t>CAN</a:t>
            </a:r>
            <a:r>
              <a:rPr lang="en-US" sz="2400">
                <a:solidFill>
                  <a:srgbClr val="2C3932"/>
                </a:solidFill>
              </a:rPr>
              <a:t> be Pollwatchers</a:t>
            </a:r>
          </a:p>
        </p:txBody>
      </p:sp>
    </p:spTree>
    <p:extLst>
      <p:ext uri="{BB962C8B-B14F-4D97-AF65-F5344CB8AC3E}">
        <p14:creationId xmlns:p14="http://schemas.microsoft.com/office/powerpoint/2010/main" val="363980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3710BB-89F8-474A-82B9-26EC36E354CF}&quot;/&gt;&lt;isInvalidForFieldText val=&quot;0&quot;/&gt;&lt;Image&gt;&lt;filename val=&quot;C:\Users\BRIANP\AppData\Local\Temp\PR\data\asimages\{403710BB-89F8-474A-82B9-26EC36E354CF}_15.png&quot;/&gt;&lt;left val=&quot;0&quot;/&gt;&lt;top val=&quot;144&quot;/&gt;&lt;width val=&quot;483&quot;/&gt;&lt;height val=&quot;31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C9E136-CD8E-4E69-8658-AF29C574D98C}&quot;/&gt;&lt;isInvalidForFieldText val=&quot;0&quot;/&gt;&lt;Image&gt;&lt;filename val=&quot;C:\Users\BRIANP\AppData\Local\Temp\PR\data\asimages\{EBC9E136-CD8E-4E69-8658-AF29C574D98C}_15.png&quot;/&gt;&lt;left val=&quot;493&quot;/&gt;&lt;top val=&quot;144&quot;/&gt;&lt;width val=&quot;484&quot;/&gt;&lt;height val=&quot;319&quot;/&gt;&lt;hasText val=&quot;1&quot;/&gt;&lt;/Image&gt;&lt;/ThreeDShapeInfo&gt;"/>
</p:tagLst>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11b9a36-4a72-4013-bfef-aa75fe8ff4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BDAC26D7260245855BEAD2E3CC4B10" ma:contentTypeVersion="13" ma:contentTypeDescription="Create a new document." ma:contentTypeScope="" ma:versionID="f3b8bd7c00acfa0f5027c1b756d05bcc">
  <xsd:schema xmlns:xsd="http://www.w3.org/2001/XMLSchema" xmlns:xs="http://www.w3.org/2001/XMLSchema" xmlns:p="http://schemas.microsoft.com/office/2006/metadata/properties" xmlns:ns3="111b9a36-4a72-4013-bfef-aa75fe8ff4fd" xmlns:ns4="49b90b19-cdec-45e8-a7fa-bb357ba1f517" targetNamespace="http://schemas.microsoft.com/office/2006/metadata/properties" ma:root="true" ma:fieldsID="ea54b404f1fb315e0d1739b28fc48261" ns3:_="" ns4:_="">
    <xsd:import namespace="111b9a36-4a72-4013-bfef-aa75fe8ff4fd"/>
    <xsd:import namespace="49b90b19-cdec-45e8-a7fa-bb357ba1f51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b9a36-4a72-4013-bfef-aa75fe8ff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b90b19-cdec-45e8-a7fa-bb357ba1f5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14155-A57F-48FA-B253-A79CB6269DDC}">
  <ds:schemaRefs>
    <ds:schemaRef ds:uri="http://schemas.microsoft.com/sharepoint/v3/contenttype/forms"/>
  </ds:schemaRefs>
</ds:datastoreItem>
</file>

<file path=customXml/itemProps2.xml><?xml version="1.0" encoding="utf-8"?>
<ds:datastoreItem xmlns:ds="http://schemas.openxmlformats.org/officeDocument/2006/customXml" ds:itemID="{89316C43-4A17-4971-BB8F-F0F6B8CDF2E0}">
  <ds:schemaRefs>
    <ds:schemaRef ds:uri="http://purl.org/dc/dcmitype/"/>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elements/1.1/"/>
    <ds:schemaRef ds:uri="49b90b19-cdec-45e8-a7fa-bb357ba1f517"/>
    <ds:schemaRef ds:uri="111b9a36-4a72-4013-bfef-aa75fe8ff4fd"/>
    <ds:schemaRef ds:uri="http://purl.org/dc/terms/"/>
  </ds:schemaRefs>
</ds:datastoreItem>
</file>

<file path=customXml/itemProps3.xml><?xml version="1.0" encoding="utf-8"?>
<ds:datastoreItem xmlns:ds="http://schemas.openxmlformats.org/officeDocument/2006/customXml" ds:itemID="{A2F7B25C-2DF2-47E3-97EF-59F15F4DE42C}">
  <ds:schemaRefs>
    <ds:schemaRef ds:uri="111b9a36-4a72-4013-bfef-aa75fe8ff4fd"/>
    <ds:schemaRef ds:uri="49b90b19-cdec-45e8-a7fa-bb357ba1f5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dca6ae2-1869-43ec-9c9f-ac77a04496c1}" enabled="0" method="" siteId="{1dca6ae2-1869-43ec-9c9f-ac77a04496c1}" removed="1"/>
</clbl:labelList>
</file>

<file path=docProps/app.xml><?xml version="1.0" encoding="utf-8"?>
<Properties xmlns="http://schemas.openxmlformats.org/officeDocument/2006/extended-properties" xmlns:vt="http://schemas.openxmlformats.org/officeDocument/2006/docPropsVTypes">
  <Template>Nature Theme</Template>
  <TotalTime>714</TotalTime>
  <Words>2714</Words>
  <Application>Microsoft Office PowerPoint</Application>
  <PresentationFormat>Widescreen</PresentationFormat>
  <Paragraphs>399</Paragraphs>
  <Slides>72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Aptos</vt:lpstr>
      <vt:lpstr>Arial</vt:lpstr>
      <vt:lpstr>Arial,Sans-Serif</vt:lpstr>
      <vt:lpstr>Be Vietnam</vt:lpstr>
      <vt:lpstr>Calibri</vt:lpstr>
      <vt:lpstr>Courier New</vt:lpstr>
      <vt:lpstr>Neue Haas Grotesk Text Pro</vt:lpstr>
      <vt:lpstr>Rubik</vt:lpstr>
      <vt:lpstr>Sagona Book</vt:lpstr>
      <vt:lpstr>Wingdings</vt:lpstr>
      <vt:lpstr>Wingdings,Sans-Serif</vt:lpstr>
      <vt:lpstr>VanillaVTI</vt:lpstr>
      <vt:lpstr>2026 GP Election Judge Training   </vt:lpstr>
      <vt:lpstr>Housekeeping</vt:lpstr>
      <vt:lpstr>Important Dates Prior to Election Day</vt:lpstr>
      <vt:lpstr>Overview</vt:lpstr>
      <vt:lpstr>PowerPoint Presentation</vt:lpstr>
      <vt:lpstr>Your Role as Election Judges</vt:lpstr>
      <vt:lpstr>PowerPoint Presentation</vt:lpstr>
      <vt:lpstr>Who else may be present in the polls on Election Day </vt:lpstr>
      <vt:lpstr>Pollwatchers: Who are they?</vt:lpstr>
      <vt:lpstr>Pollwatchers: How do we know?</vt:lpstr>
      <vt:lpstr>Pollwatchers  Credentials</vt:lpstr>
      <vt:lpstr>Pollwatcher Rights</vt:lpstr>
      <vt:lpstr>PowerPoint Presentation</vt:lpstr>
      <vt:lpstr>Before The Polls Open</vt:lpstr>
      <vt:lpstr>Getting Started</vt:lpstr>
      <vt:lpstr>Take Your Oath of Judge of Election And Complete  Your Expense Sheet</vt:lpstr>
      <vt:lpstr>Setting Up The Polling Place</vt:lpstr>
      <vt:lpstr>Statement of Ballots</vt:lpstr>
      <vt:lpstr>PowerPoint Presentation</vt:lpstr>
      <vt:lpstr>Post Instructions in Voting Booths and Around Polling Place!</vt:lpstr>
      <vt:lpstr>Two Forms of Equipment</vt:lpstr>
      <vt:lpstr>DS200 Preparation:  Step-by-Step Instructions Will Be Provided</vt:lpstr>
      <vt:lpstr>Verify that all compartments of the ballot box are empty. </vt:lpstr>
      <vt:lpstr>Close and lock all compartments</vt:lpstr>
      <vt:lpstr>Memory Stick</vt:lpstr>
      <vt:lpstr>Type in election code  Press “Open Polls”  Print zero report</vt:lpstr>
      <vt:lpstr>Zero Tape</vt:lpstr>
      <vt:lpstr>The DS200 is Ready!!</vt:lpstr>
      <vt:lpstr>Express Vote Preparation</vt:lpstr>
      <vt:lpstr>Accessibility Features</vt:lpstr>
      <vt:lpstr>PowerPoint Presentation</vt:lpstr>
      <vt:lpstr>PowerPoint Presentation</vt:lpstr>
      <vt:lpstr>The ExpressVote is Ready!!</vt:lpstr>
      <vt:lpstr>During Voting Hours</vt:lpstr>
      <vt:lpstr>At 6:00 A.M…</vt:lpstr>
      <vt:lpstr>A list will be provided for Early, Vote by Mail, and Grace Period voters. </vt:lpstr>
      <vt:lpstr>Voters may be challenged by Pollwatchers, Election Judges, or another voter. </vt:lpstr>
      <vt:lpstr>Ballot Entitlement Chart</vt:lpstr>
      <vt:lpstr>Voter Affidavit</vt:lpstr>
      <vt:lpstr>Solutions to Remedy a Challenge Against a Voter</vt:lpstr>
      <vt:lpstr>Provisional Voter Affidavit</vt:lpstr>
      <vt:lpstr>When is ID Required to Vote?</vt:lpstr>
      <vt:lpstr>Judge’s Station 1 Check-in or Greeter Judge</vt:lpstr>
      <vt:lpstr>Judge’s Station 2 Verification Judges</vt:lpstr>
      <vt:lpstr>Judge’s Station 3  Ballot Distribution Judge</vt:lpstr>
      <vt:lpstr>Judge’s Station 4 Ballot Box Judge</vt:lpstr>
      <vt:lpstr>PowerPoint Presentation</vt:lpstr>
      <vt:lpstr>Voter Assistance Affidavit of Assisted Voter   </vt:lpstr>
      <vt:lpstr>PowerPoint Presentation</vt:lpstr>
      <vt:lpstr>Curbside Voting</vt:lpstr>
      <vt:lpstr>Tabulator Troubles….</vt:lpstr>
      <vt:lpstr>At 6:30 PM…</vt:lpstr>
      <vt:lpstr>At 7:00 PM…</vt:lpstr>
      <vt:lpstr>After the Polls Close</vt:lpstr>
      <vt:lpstr>Who is Authorized to Remain in the Polls?</vt:lpstr>
      <vt:lpstr>Check the Auxiliary/ Emergency Bin</vt:lpstr>
      <vt:lpstr>DS200 Shutdown:  Step-by-Step Instructions Will Be Provided</vt:lpstr>
      <vt:lpstr>PowerPoint Presentation</vt:lpstr>
      <vt:lpstr>PowerPoint Presentation</vt:lpstr>
      <vt:lpstr>PowerPoint Presentation</vt:lpstr>
      <vt:lpstr>Follow your Election Authority’s Instructions!</vt:lpstr>
      <vt:lpstr>ExpressVote Shutdown</vt:lpstr>
      <vt:lpstr>PowerPoint Presentation</vt:lpstr>
      <vt:lpstr>Follow your Election Authority’s instructions on what to bring back to the counting center!</vt:lpstr>
      <vt:lpstr>Open the Ballot Box</vt:lpstr>
      <vt:lpstr>PowerPoint Presentation</vt:lpstr>
      <vt:lpstr>Tallying Valid Write-In Votes</vt:lpstr>
      <vt:lpstr>Review checklist provided by your Election Authority and return proper materials. </vt:lpstr>
      <vt:lpstr>Complete and sign ALL forms   Leave your polling place clean and tidy</vt:lpstr>
      <vt:lpstr>Returning Materials</vt:lpstr>
      <vt:lpstr>PowerPoint Presentation</vt:lpstr>
      <vt:lpstr>Test Answer Key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speaking solutions</dc:title>
  <dc:creator>Harvey, Jessy</dc:creator>
  <cp:lastModifiedBy>Harvey, Jessy</cp:lastModifiedBy>
  <cp:revision>987</cp:revision>
  <dcterms:created xsi:type="dcterms:W3CDTF">2024-09-06T14:02:29Z</dcterms:created>
  <dcterms:modified xsi:type="dcterms:W3CDTF">2026-03-02T21:41:47Z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0x010100C1BDAC26D7260245855BEAD2E3CC4B10</vt:lpwstr>
  </property>
  <property fmtid="{D5CDD505-2E9C-101B-9397-08002B2CF9AE}" pid="3" name="MediaServiceImageTags">
    <vt:lpwstr/>
  </property>
</Properties>
</file>